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Merriweather Bold" charset="1" panose="00000800000000000000"/>
      <p:regular r:id="rId16"/>
    </p:embeddedFont>
    <p:embeddedFont>
      <p:font typeface="Merriweather" charset="1" panose="00000500000000000000"/>
      <p:regular r:id="rId17"/>
    </p:embeddedFont>
    <p:embeddedFont>
      <p:font typeface="Merriweather Italics" charset="1" panose="000005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937744" y="1339748"/>
            <a:ext cx="9270502" cy="2920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 b="true">
                <a:solidFill>
                  <a:srgbClr val="F5F0F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Portfolio Optimisation for Cross-Asset Allocation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937744" y="5660527"/>
            <a:ext cx="9270502" cy="1561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Arbitrage Arena 2025 - Problem Statement 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937744" y="7570441"/>
            <a:ext cx="9270502" cy="1179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12"/>
              </a:lnSpc>
            </a:pPr>
            <a:r>
              <a:rPr lang="en-US" sz="30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Team Name - Deep Learners | Aman Jaiswal | December 2025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819598" y="635794"/>
            <a:ext cx="7284987" cy="485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937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Strategic Insights &amp; Project Conclusions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9598" y="1501378"/>
            <a:ext cx="2283171" cy="285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What Worked</a:t>
            </a:r>
          </a:p>
        </p:txBody>
      </p:sp>
      <p:sp>
        <p:nvSpPr>
          <p:cNvPr name="Freeform 7" id="7" descr="preencoded.png"/>
          <p:cNvSpPr/>
          <p:nvPr/>
        </p:nvSpPr>
        <p:spPr>
          <a:xfrm flipH="false" flipV="false" rot="0">
            <a:off x="876595" y="1962521"/>
            <a:ext cx="228305" cy="228305"/>
          </a:xfrm>
          <a:custGeom>
            <a:avLst/>
            <a:gdLst/>
            <a:ahLst/>
            <a:cxnLst/>
            <a:rect r="r" b="b" t="t" l="l"/>
            <a:pathLst>
              <a:path h="228305" w="228305">
                <a:moveTo>
                  <a:pt x="0" y="0"/>
                </a:moveTo>
                <a:lnTo>
                  <a:pt x="228305" y="0"/>
                </a:lnTo>
                <a:lnTo>
                  <a:pt x="228305" y="228305"/>
                </a:lnTo>
                <a:lnTo>
                  <a:pt x="0" y="228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331" t="0" r="-8335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14155" y="1948310"/>
            <a:ext cx="3090272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Gold Dominance (54% Allocation)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4155" y="2309517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Optimal stability provider over the period.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14155" y="2606126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Negative correlation with equities provided a perfect hedge.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4155" y="2902744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Low volatility and steady returns formed a foundational asset.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876595" y="3493370"/>
            <a:ext cx="228305" cy="228305"/>
          </a:xfrm>
          <a:custGeom>
            <a:avLst/>
            <a:gdLst/>
            <a:ahLst/>
            <a:cxnLst/>
            <a:rect r="r" b="b" t="t" l="l"/>
            <a:pathLst>
              <a:path h="228305" w="228305">
                <a:moveTo>
                  <a:pt x="0" y="0"/>
                </a:moveTo>
                <a:lnTo>
                  <a:pt x="228305" y="0"/>
                </a:lnTo>
                <a:lnTo>
                  <a:pt x="228305" y="228305"/>
                </a:lnTo>
                <a:lnTo>
                  <a:pt x="0" y="228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331" t="0" r="-8335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14155" y="3479159"/>
            <a:ext cx="4736754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Tech Growth Exposure (NVDA 18.6% + MSFT 10.7%)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4155" y="3840366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Successfully captured the AI boom and cloud computing dominance.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14155" y="4136974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NVDA: +1502% growth; MSFT: +360% growth.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4155" y="4433592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Provided the essential growth component for overall returns.</a:t>
            </a:r>
          </a:p>
        </p:txBody>
      </p:sp>
      <p:sp>
        <p:nvSpPr>
          <p:cNvPr name="Freeform 17" id="17" descr="preencoded.png"/>
          <p:cNvSpPr/>
          <p:nvPr/>
        </p:nvSpPr>
        <p:spPr>
          <a:xfrm flipH="false" flipV="false" rot="0">
            <a:off x="876595" y="5024218"/>
            <a:ext cx="228305" cy="228305"/>
          </a:xfrm>
          <a:custGeom>
            <a:avLst/>
            <a:gdLst/>
            <a:ahLst/>
            <a:cxnLst/>
            <a:rect r="r" b="b" t="t" l="l"/>
            <a:pathLst>
              <a:path h="228305" w="228305">
                <a:moveTo>
                  <a:pt x="0" y="0"/>
                </a:moveTo>
                <a:lnTo>
                  <a:pt x="228305" y="0"/>
                </a:lnTo>
                <a:lnTo>
                  <a:pt x="228305" y="228305"/>
                </a:lnTo>
                <a:lnTo>
                  <a:pt x="0" y="228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331" t="0" r="-8335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314155" y="5009998"/>
            <a:ext cx="3250997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Diversification Across Asset Classes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14155" y="5371205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Strategic mixing of Stocks, Commodities, and Crypto.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14155" y="5667823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Reduced portfolio volatility by 27% compared to equal-weight.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14155" y="5964441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Each asset class offered unique risk-return characteristics.</a:t>
            </a:r>
          </a:p>
        </p:txBody>
      </p:sp>
      <p:sp>
        <p:nvSpPr>
          <p:cNvPr name="Freeform 22" id="22" descr="preencoded.png"/>
          <p:cNvSpPr/>
          <p:nvPr/>
        </p:nvSpPr>
        <p:spPr>
          <a:xfrm flipH="false" flipV="false" rot="0">
            <a:off x="876595" y="6555057"/>
            <a:ext cx="228305" cy="228305"/>
          </a:xfrm>
          <a:custGeom>
            <a:avLst/>
            <a:gdLst/>
            <a:ahLst/>
            <a:cxnLst/>
            <a:rect r="r" b="b" t="t" l="l"/>
            <a:pathLst>
              <a:path h="228305" w="228305">
                <a:moveTo>
                  <a:pt x="0" y="0"/>
                </a:moveTo>
                <a:lnTo>
                  <a:pt x="228305" y="0"/>
                </a:lnTo>
                <a:lnTo>
                  <a:pt x="228305" y="228305"/>
                </a:lnTo>
                <a:lnTo>
                  <a:pt x="0" y="228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8331" t="0" r="-8335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314155" y="6540846"/>
            <a:ext cx="2317852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Optimisation Framework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14155" y="6902053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Mean-variance optimisation effectively identified optimal allocations.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14155" y="7198671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Sharpe ratio of 1.458 demonstrates excellent risk-adjusted performance.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14155" y="7495280"/>
            <a:ext cx="7644260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Outperformed the equal-weight benchmark on a Sharpe basis.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339110" y="1501378"/>
            <a:ext cx="2474119" cy="285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Performance Achieved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339110" y="2100558"/>
            <a:ext cx="3974306" cy="435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</a:pPr>
            <a:r>
              <a:rPr lang="en-US" sz="3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389%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374954" y="2716854"/>
            <a:ext cx="1902619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Total Return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339110" y="3078061"/>
            <a:ext cx="3974306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Over 6.3 years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503621" y="2100558"/>
            <a:ext cx="3974306" cy="435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</a:pPr>
            <a:r>
              <a:rPr lang="en-US" sz="3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28.63%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4539465" y="2716854"/>
            <a:ext cx="1902619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Annualised Return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339110" y="3806723"/>
            <a:ext cx="3974306" cy="435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</a:pPr>
            <a:r>
              <a:rPr lang="en-US" sz="3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19.64%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373020" y="4423019"/>
            <a:ext cx="1906343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Annualised Volatility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339110" y="4784227"/>
            <a:ext cx="3974306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(Moderate)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503621" y="3806723"/>
            <a:ext cx="3974306" cy="435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</a:pPr>
            <a:r>
              <a:rPr lang="en-US" sz="3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-32.37%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4486934" y="4423019"/>
            <a:ext cx="2007689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Maximum Drawdown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503621" y="4784227"/>
            <a:ext cx="3974306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(Acceptable)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9339110" y="5512889"/>
            <a:ext cx="3974306" cy="435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</a:pPr>
            <a:r>
              <a:rPr lang="en-US" sz="3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1.458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374954" y="6129185"/>
            <a:ext cx="1902619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Sharpe Ratio </a:t>
            </a:r>
            <a:r>
              <a:rPr lang="en-US" sz="1437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⭐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339110" y="6490392"/>
            <a:ext cx="3974306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(Outstanding)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503621" y="5512889"/>
            <a:ext cx="3974306" cy="435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7"/>
              </a:lnSpc>
            </a:pPr>
            <a:r>
              <a:rPr lang="en-US" sz="3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2.003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4539465" y="6129185"/>
            <a:ext cx="1902619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Sortino Ratio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503621" y="6490392"/>
            <a:ext cx="3974306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(Excellent Downside)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9567415" y="6933609"/>
            <a:ext cx="1902619" cy="247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12"/>
              </a:lnSpc>
            </a:pPr>
            <a:r>
              <a:rPr lang="en-US" sz="1437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🎯</a:t>
            </a:r>
            <a:r>
              <a:rPr lang="en-US" sz="1437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 CONCLUSION: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9567415" y="7294807"/>
            <a:ext cx="7910512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Successfully developed a professional-grade portfolio optimisation model that: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9567415" y="7675216"/>
            <a:ext cx="7910512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Maximises risk-adjusted returns through systematic optimisation.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9567415" y="7971834"/>
            <a:ext cx="7910512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Controls downside risk through strategic diversification.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9567415" y="8268443"/>
            <a:ext cx="7910512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Balances growth and stability across market cycles.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9567415" y="8565061"/>
            <a:ext cx="7910512" cy="2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Demonstrates institutional-quality asset allocation.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9567415" y="8945461"/>
            <a:ext cx="7910512" cy="525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Maximum Sharpe portfolio represents the optimal balance between risk and reward for the analysed time period and asset universe.</a:t>
            </a:r>
          </a:p>
        </p:txBody>
      </p:sp>
      <p:grpSp>
        <p:nvGrpSpPr>
          <p:cNvPr name="Group 52" id="52"/>
          <p:cNvGrpSpPr/>
          <p:nvPr/>
        </p:nvGrpSpPr>
        <p:grpSpPr>
          <a:xfrm rot="0">
            <a:off x="9339110" y="6943134"/>
            <a:ext cx="19050" cy="2527402"/>
            <a:chOff x="0" y="0"/>
            <a:chExt cx="25400" cy="3369869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25400" cy="3369818"/>
            </a:xfrm>
            <a:custGeom>
              <a:avLst/>
              <a:gdLst/>
              <a:ahLst/>
              <a:cxnLst/>
              <a:rect r="r" b="b" t="t" l="l"/>
              <a:pathLst>
                <a:path h="3369818" w="25400">
                  <a:moveTo>
                    <a:pt x="0" y="0"/>
                  </a:moveTo>
                  <a:lnTo>
                    <a:pt x="25400" y="0"/>
                  </a:lnTo>
                  <a:lnTo>
                    <a:pt x="25400" y="3369818"/>
                  </a:lnTo>
                  <a:lnTo>
                    <a:pt x="0" y="3369818"/>
                  </a:ln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2699595"/>
          </a:xfrm>
          <a:custGeom>
            <a:avLst/>
            <a:gdLst/>
            <a:ahLst/>
            <a:cxnLst/>
            <a:rect r="r" b="b" t="t" l="l"/>
            <a:pathLst>
              <a:path h="2699595" w="18288000">
                <a:moveTo>
                  <a:pt x="0" y="0"/>
                </a:moveTo>
                <a:lnTo>
                  <a:pt x="18288000" y="0"/>
                </a:lnTo>
                <a:lnTo>
                  <a:pt x="18288000" y="2699595"/>
                </a:lnTo>
                <a:lnTo>
                  <a:pt x="0" y="26995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4" t="0" r="-74" b="0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7565527" y="269824"/>
            <a:ext cx="3156947" cy="2159946"/>
          </a:xfrm>
          <a:custGeom>
            <a:avLst/>
            <a:gdLst/>
            <a:ahLst/>
            <a:cxnLst/>
            <a:rect r="r" b="b" t="t" l="l"/>
            <a:pathLst>
              <a:path h="2159946" w="3156947">
                <a:moveTo>
                  <a:pt x="0" y="0"/>
                </a:moveTo>
                <a:lnTo>
                  <a:pt x="3156946" y="0"/>
                </a:lnTo>
                <a:lnTo>
                  <a:pt x="3156946" y="2159946"/>
                </a:lnTo>
                <a:lnTo>
                  <a:pt x="0" y="21599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7" r="0" b="-117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79744" y="3799884"/>
            <a:ext cx="9138047" cy="703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5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Problem Statement &amp; Methodology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9744" y="5024142"/>
            <a:ext cx="2699595" cy="356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THE CHALLENGE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9744" y="5539378"/>
            <a:ext cx="7800823" cy="402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Construct a diversified portfolio from 12 distinct assets.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9744" y="5960269"/>
            <a:ext cx="7800823" cy="402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Maximise the Sharpe ratio to ensure superior risk-adjusted returns.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4" y="6381159"/>
            <a:ext cx="7800823" cy="402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Minimise portfolio drawdowns to protect against significant losses.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4" y="6802041"/>
            <a:ext cx="7800823" cy="402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Analyse 6.3 years of historical market data (Jan 2018 - May 2024).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9744" y="7222922"/>
            <a:ext cx="7800823" cy="402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Develop and present an actionable, data-backed portfolio strategy.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16948" y="5024142"/>
            <a:ext cx="2699595" cy="356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OUR APPROACH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416948" y="5539378"/>
            <a:ext cx="7800823" cy="402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Dataset: 12 diverse assets (Tech Stocks, Index, Commodities, Crypto).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416948" y="5960269"/>
            <a:ext cx="7800823" cy="402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Period Analysed: 1,588 trading days spanning 6.31 years.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416948" y="6381159"/>
            <a:ext cx="7800823" cy="748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Optimisation Method: Mean-Variance Optimisation (Markowitz Framework).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416948" y="7147474"/>
            <a:ext cx="7800823" cy="402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Algorithm Utilised: Sequential Least Squares Programming (SLSQP).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16948" y="7568355"/>
            <a:ext cx="7800823" cy="748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Validation: Rigorous backtesting across three distinct portfolio strategies.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416948" y="8334670"/>
            <a:ext cx="7800823" cy="748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Constraints: Fully invested (Σwi=1), with no short selling permitted (0≤wi≤1).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993277" y="787746"/>
            <a:ext cx="7600359" cy="595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9"/>
              </a:lnSpc>
            </a:pPr>
            <a:r>
              <a:rPr lang="en-US" sz="36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Multi-Asset Portfolio Composition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83752" y="1742627"/>
            <a:ext cx="16320497" cy="1125884"/>
            <a:chOff x="0" y="0"/>
            <a:chExt cx="21760663" cy="150117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2700" y="12700"/>
              <a:ext cx="21735289" cy="1475867"/>
            </a:xfrm>
            <a:custGeom>
              <a:avLst/>
              <a:gdLst/>
              <a:ahLst/>
              <a:cxnLst/>
              <a:rect r="r" b="b" t="t" l="l"/>
              <a:pathLst>
                <a:path h="1475867" w="21735289">
                  <a:moveTo>
                    <a:pt x="0" y="103378"/>
                  </a:moveTo>
                  <a:cubicBezTo>
                    <a:pt x="0" y="46228"/>
                    <a:pt x="46990" y="0"/>
                    <a:pt x="105029" y="0"/>
                  </a:cubicBezTo>
                  <a:lnTo>
                    <a:pt x="21630260" y="0"/>
                  </a:lnTo>
                  <a:cubicBezTo>
                    <a:pt x="21688298" y="0"/>
                    <a:pt x="21735289" y="46228"/>
                    <a:pt x="21735289" y="103378"/>
                  </a:cubicBezTo>
                  <a:lnTo>
                    <a:pt x="21735289" y="1372489"/>
                  </a:lnTo>
                  <a:cubicBezTo>
                    <a:pt x="21735289" y="1429512"/>
                    <a:pt x="21688298" y="1475867"/>
                    <a:pt x="21630260" y="1475867"/>
                  </a:cubicBezTo>
                  <a:lnTo>
                    <a:pt x="105029" y="1475867"/>
                  </a:lnTo>
                  <a:cubicBezTo>
                    <a:pt x="46990" y="1475740"/>
                    <a:pt x="0" y="1429512"/>
                    <a:pt x="0" y="1372489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760689" cy="1501267"/>
            </a:xfrm>
            <a:custGeom>
              <a:avLst/>
              <a:gdLst/>
              <a:ahLst/>
              <a:cxnLst/>
              <a:rect r="r" b="b" t="t" l="l"/>
              <a:pathLst>
                <a:path h="1501267" w="21760689">
                  <a:moveTo>
                    <a:pt x="0" y="116078"/>
                  </a:moveTo>
                  <a:cubicBezTo>
                    <a:pt x="0" y="51816"/>
                    <a:pt x="52832" y="0"/>
                    <a:pt x="117729" y="0"/>
                  </a:cubicBezTo>
                  <a:lnTo>
                    <a:pt x="21642960" y="0"/>
                  </a:lnTo>
                  <a:lnTo>
                    <a:pt x="21642960" y="12700"/>
                  </a:lnTo>
                  <a:lnTo>
                    <a:pt x="21642960" y="0"/>
                  </a:lnTo>
                  <a:cubicBezTo>
                    <a:pt x="21707729" y="0"/>
                    <a:pt x="21760689" y="51816"/>
                    <a:pt x="21760689" y="116078"/>
                  </a:cubicBezTo>
                  <a:lnTo>
                    <a:pt x="21747989" y="116078"/>
                  </a:lnTo>
                  <a:lnTo>
                    <a:pt x="21760689" y="116078"/>
                  </a:lnTo>
                  <a:lnTo>
                    <a:pt x="21760689" y="1385189"/>
                  </a:lnTo>
                  <a:lnTo>
                    <a:pt x="21747989" y="1385189"/>
                  </a:lnTo>
                  <a:lnTo>
                    <a:pt x="21760689" y="1385189"/>
                  </a:lnTo>
                  <a:cubicBezTo>
                    <a:pt x="21760689" y="1449451"/>
                    <a:pt x="21707856" y="1501267"/>
                    <a:pt x="21642960" y="1501267"/>
                  </a:cubicBezTo>
                  <a:lnTo>
                    <a:pt x="21642960" y="1488567"/>
                  </a:lnTo>
                  <a:lnTo>
                    <a:pt x="21642960" y="1501267"/>
                  </a:lnTo>
                  <a:lnTo>
                    <a:pt x="117729" y="1501267"/>
                  </a:lnTo>
                  <a:lnTo>
                    <a:pt x="117729" y="1488567"/>
                  </a:lnTo>
                  <a:lnTo>
                    <a:pt x="117729" y="1501267"/>
                  </a:lnTo>
                  <a:cubicBezTo>
                    <a:pt x="52959" y="1501267"/>
                    <a:pt x="0" y="1449451"/>
                    <a:pt x="0" y="1385189"/>
                  </a:cubicBezTo>
                  <a:lnTo>
                    <a:pt x="0" y="116078"/>
                  </a:lnTo>
                  <a:lnTo>
                    <a:pt x="12700" y="116078"/>
                  </a:lnTo>
                  <a:lnTo>
                    <a:pt x="0" y="116078"/>
                  </a:lnTo>
                  <a:moveTo>
                    <a:pt x="25400" y="116078"/>
                  </a:moveTo>
                  <a:lnTo>
                    <a:pt x="25400" y="1385189"/>
                  </a:lnTo>
                  <a:lnTo>
                    <a:pt x="12700" y="1385189"/>
                  </a:lnTo>
                  <a:lnTo>
                    <a:pt x="25400" y="1385189"/>
                  </a:lnTo>
                  <a:cubicBezTo>
                    <a:pt x="25400" y="1435100"/>
                    <a:pt x="66548" y="1475867"/>
                    <a:pt x="117729" y="1475867"/>
                  </a:cubicBezTo>
                  <a:lnTo>
                    <a:pt x="21642960" y="1475867"/>
                  </a:lnTo>
                  <a:cubicBezTo>
                    <a:pt x="21694141" y="1475867"/>
                    <a:pt x="21735289" y="1435100"/>
                    <a:pt x="21735289" y="1385189"/>
                  </a:cubicBezTo>
                  <a:lnTo>
                    <a:pt x="21735289" y="116078"/>
                  </a:lnTo>
                  <a:cubicBezTo>
                    <a:pt x="21735289" y="66167"/>
                    <a:pt x="21694141" y="25400"/>
                    <a:pt x="21642960" y="25400"/>
                  </a:cubicBezTo>
                  <a:lnTo>
                    <a:pt x="117729" y="25400"/>
                  </a:lnTo>
                  <a:lnTo>
                    <a:pt x="117729" y="12700"/>
                  </a:lnTo>
                  <a:lnTo>
                    <a:pt x="117729" y="25400"/>
                  </a:lnTo>
                  <a:cubicBezTo>
                    <a:pt x="66548" y="25400"/>
                    <a:pt x="25400" y="66167"/>
                    <a:pt x="25400" y="116078"/>
                  </a:cubicBezTo>
                  <a:close/>
                </a:path>
              </a:pathLst>
            </a:custGeom>
            <a:solidFill>
              <a:srgbClr val="1A3A4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012327" y="1771202"/>
            <a:ext cx="737892" cy="1068734"/>
            <a:chOff x="0" y="0"/>
            <a:chExt cx="983856" cy="142497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83996" cy="1425067"/>
            </a:xfrm>
            <a:custGeom>
              <a:avLst/>
              <a:gdLst/>
              <a:ahLst/>
              <a:cxnLst/>
              <a:rect r="r" b="b" t="t" l="l"/>
              <a:pathLst>
                <a:path h="1425067" w="983996">
                  <a:moveTo>
                    <a:pt x="0" y="72898"/>
                  </a:moveTo>
                  <a:cubicBezTo>
                    <a:pt x="0" y="32639"/>
                    <a:pt x="32639" y="0"/>
                    <a:pt x="72898" y="0"/>
                  </a:cubicBezTo>
                  <a:lnTo>
                    <a:pt x="911098" y="0"/>
                  </a:lnTo>
                  <a:cubicBezTo>
                    <a:pt x="951357" y="0"/>
                    <a:pt x="983996" y="32639"/>
                    <a:pt x="983996" y="72898"/>
                  </a:cubicBezTo>
                  <a:lnTo>
                    <a:pt x="983996" y="1352169"/>
                  </a:lnTo>
                  <a:cubicBezTo>
                    <a:pt x="983996" y="1392428"/>
                    <a:pt x="951357" y="1425067"/>
                    <a:pt x="911098" y="1425067"/>
                  </a:cubicBezTo>
                  <a:lnTo>
                    <a:pt x="72898" y="1425067"/>
                  </a:lnTo>
                  <a:cubicBezTo>
                    <a:pt x="32639" y="1425067"/>
                    <a:pt x="0" y="1392428"/>
                    <a:pt x="0" y="1352169"/>
                  </a:cubicBezTo>
                  <a:close/>
                </a:path>
              </a:pathLst>
            </a:custGeom>
            <a:solidFill>
              <a:srgbClr val="1A3A4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1934613" y="1936547"/>
            <a:ext cx="2929833" cy="307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TECHNOLOGY STOCKS (6)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34613" y="2297316"/>
            <a:ext cx="15156656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Apple | Amazon | Microsoft | Tesla | NVIDIA | Meta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83752" y="3033865"/>
            <a:ext cx="16320497" cy="1125884"/>
            <a:chOff x="0" y="0"/>
            <a:chExt cx="21760663" cy="150117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00" y="12700"/>
              <a:ext cx="21735289" cy="1475867"/>
            </a:xfrm>
            <a:custGeom>
              <a:avLst/>
              <a:gdLst/>
              <a:ahLst/>
              <a:cxnLst/>
              <a:rect r="r" b="b" t="t" l="l"/>
              <a:pathLst>
                <a:path h="1475867" w="21735289">
                  <a:moveTo>
                    <a:pt x="0" y="103378"/>
                  </a:moveTo>
                  <a:cubicBezTo>
                    <a:pt x="0" y="46228"/>
                    <a:pt x="46990" y="0"/>
                    <a:pt x="105029" y="0"/>
                  </a:cubicBezTo>
                  <a:lnTo>
                    <a:pt x="21630260" y="0"/>
                  </a:lnTo>
                  <a:cubicBezTo>
                    <a:pt x="21688298" y="0"/>
                    <a:pt x="21735289" y="46228"/>
                    <a:pt x="21735289" y="103378"/>
                  </a:cubicBezTo>
                  <a:lnTo>
                    <a:pt x="21735289" y="1372489"/>
                  </a:lnTo>
                  <a:cubicBezTo>
                    <a:pt x="21735289" y="1429512"/>
                    <a:pt x="21688298" y="1475867"/>
                    <a:pt x="21630260" y="1475867"/>
                  </a:cubicBezTo>
                  <a:lnTo>
                    <a:pt x="105029" y="1475867"/>
                  </a:lnTo>
                  <a:cubicBezTo>
                    <a:pt x="46990" y="1475740"/>
                    <a:pt x="0" y="1429512"/>
                    <a:pt x="0" y="1372489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760689" cy="1501267"/>
            </a:xfrm>
            <a:custGeom>
              <a:avLst/>
              <a:gdLst/>
              <a:ahLst/>
              <a:cxnLst/>
              <a:rect r="r" b="b" t="t" l="l"/>
              <a:pathLst>
                <a:path h="1501267" w="21760689">
                  <a:moveTo>
                    <a:pt x="0" y="116078"/>
                  </a:moveTo>
                  <a:cubicBezTo>
                    <a:pt x="0" y="51816"/>
                    <a:pt x="52832" y="0"/>
                    <a:pt x="117729" y="0"/>
                  </a:cubicBezTo>
                  <a:lnTo>
                    <a:pt x="21642960" y="0"/>
                  </a:lnTo>
                  <a:lnTo>
                    <a:pt x="21642960" y="12700"/>
                  </a:lnTo>
                  <a:lnTo>
                    <a:pt x="21642960" y="0"/>
                  </a:lnTo>
                  <a:cubicBezTo>
                    <a:pt x="21707729" y="0"/>
                    <a:pt x="21760689" y="51816"/>
                    <a:pt x="21760689" y="116078"/>
                  </a:cubicBezTo>
                  <a:lnTo>
                    <a:pt x="21747989" y="116078"/>
                  </a:lnTo>
                  <a:lnTo>
                    <a:pt x="21760689" y="116078"/>
                  </a:lnTo>
                  <a:lnTo>
                    <a:pt x="21760689" y="1385189"/>
                  </a:lnTo>
                  <a:lnTo>
                    <a:pt x="21747989" y="1385189"/>
                  </a:lnTo>
                  <a:lnTo>
                    <a:pt x="21760689" y="1385189"/>
                  </a:lnTo>
                  <a:cubicBezTo>
                    <a:pt x="21760689" y="1449451"/>
                    <a:pt x="21707856" y="1501267"/>
                    <a:pt x="21642960" y="1501267"/>
                  </a:cubicBezTo>
                  <a:lnTo>
                    <a:pt x="21642960" y="1488567"/>
                  </a:lnTo>
                  <a:lnTo>
                    <a:pt x="21642960" y="1501267"/>
                  </a:lnTo>
                  <a:lnTo>
                    <a:pt x="117729" y="1501267"/>
                  </a:lnTo>
                  <a:lnTo>
                    <a:pt x="117729" y="1488567"/>
                  </a:lnTo>
                  <a:lnTo>
                    <a:pt x="117729" y="1501267"/>
                  </a:lnTo>
                  <a:cubicBezTo>
                    <a:pt x="52959" y="1501267"/>
                    <a:pt x="0" y="1449451"/>
                    <a:pt x="0" y="1385189"/>
                  </a:cubicBezTo>
                  <a:lnTo>
                    <a:pt x="0" y="116078"/>
                  </a:lnTo>
                  <a:lnTo>
                    <a:pt x="12700" y="116078"/>
                  </a:lnTo>
                  <a:lnTo>
                    <a:pt x="0" y="116078"/>
                  </a:lnTo>
                  <a:moveTo>
                    <a:pt x="25400" y="116078"/>
                  </a:moveTo>
                  <a:lnTo>
                    <a:pt x="25400" y="1385189"/>
                  </a:lnTo>
                  <a:lnTo>
                    <a:pt x="12700" y="1385189"/>
                  </a:lnTo>
                  <a:lnTo>
                    <a:pt x="25400" y="1385189"/>
                  </a:lnTo>
                  <a:cubicBezTo>
                    <a:pt x="25400" y="1435100"/>
                    <a:pt x="66548" y="1475867"/>
                    <a:pt x="117729" y="1475867"/>
                  </a:cubicBezTo>
                  <a:lnTo>
                    <a:pt x="21642960" y="1475867"/>
                  </a:lnTo>
                  <a:cubicBezTo>
                    <a:pt x="21694141" y="1475867"/>
                    <a:pt x="21735289" y="1435100"/>
                    <a:pt x="21735289" y="1385189"/>
                  </a:cubicBezTo>
                  <a:lnTo>
                    <a:pt x="21735289" y="116078"/>
                  </a:lnTo>
                  <a:cubicBezTo>
                    <a:pt x="21735289" y="66167"/>
                    <a:pt x="21694141" y="25400"/>
                    <a:pt x="21642960" y="25400"/>
                  </a:cubicBezTo>
                  <a:lnTo>
                    <a:pt x="117729" y="25400"/>
                  </a:lnTo>
                  <a:lnTo>
                    <a:pt x="117729" y="12700"/>
                  </a:lnTo>
                  <a:lnTo>
                    <a:pt x="117729" y="25400"/>
                  </a:lnTo>
                  <a:cubicBezTo>
                    <a:pt x="66548" y="25400"/>
                    <a:pt x="25400" y="66167"/>
                    <a:pt x="25400" y="116078"/>
                  </a:cubicBezTo>
                  <a:close/>
                </a:path>
              </a:pathLst>
            </a:custGeom>
            <a:solidFill>
              <a:srgbClr val="1A3A4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1012327" y="3062440"/>
            <a:ext cx="737892" cy="1068734"/>
            <a:chOff x="0" y="0"/>
            <a:chExt cx="983856" cy="142497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83996" cy="1425067"/>
            </a:xfrm>
            <a:custGeom>
              <a:avLst/>
              <a:gdLst/>
              <a:ahLst/>
              <a:cxnLst/>
              <a:rect r="r" b="b" t="t" l="l"/>
              <a:pathLst>
                <a:path h="1425067" w="983996">
                  <a:moveTo>
                    <a:pt x="0" y="72898"/>
                  </a:moveTo>
                  <a:cubicBezTo>
                    <a:pt x="0" y="32639"/>
                    <a:pt x="32639" y="0"/>
                    <a:pt x="72898" y="0"/>
                  </a:cubicBezTo>
                  <a:lnTo>
                    <a:pt x="911098" y="0"/>
                  </a:lnTo>
                  <a:cubicBezTo>
                    <a:pt x="951357" y="0"/>
                    <a:pt x="983996" y="32639"/>
                    <a:pt x="983996" y="72898"/>
                  </a:cubicBezTo>
                  <a:lnTo>
                    <a:pt x="983996" y="1352169"/>
                  </a:lnTo>
                  <a:cubicBezTo>
                    <a:pt x="983996" y="1392428"/>
                    <a:pt x="951357" y="1425067"/>
                    <a:pt x="911098" y="1425067"/>
                  </a:cubicBezTo>
                  <a:lnTo>
                    <a:pt x="72898" y="1425067"/>
                  </a:lnTo>
                  <a:cubicBezTo>
                    <a:pt x="32639" y="1425067"/>
                    <a:pt x="0" y="1392428"/>
                    <a:pt x="0" y="1352169"/>
                  </a:cubicBezTo>
                  <a:close/>
                </a:path>
              </a:pathLst>
            </a:custGeom>
            <a:solidFill>
              <a:srgbClr val="1A3A4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8" id="18"/>
          <p:cNvSpPr txBox="true"/>
          <p:nvPr/>
        </p:nvSpPr>
        <p:spPr>
          <a:xfrm rot="0">
            <a:off x="1934613" y="3227784"/>
            <a:ext cx="2306088" cy="307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MARKET INDEX (1)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34613" y="3588544"/>
            <a:ext cx="15156656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NASDAQ-100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83752" y="4325093"/>
            <a:ext cx="16320497" cy="1125884"/>
            <a:chOff x="0" y="0"/>
            <a:chExt cx="21760663" cy="150117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12700" y="12700"/>
              <a:ext cx="21735289" cy="1475867"/>
            </a:xfrm>
            <a:custGeom>
              <a:avLst/>
              <a:gdLst/>
              <a:ahLst/>
              <a:cxnLst/>
              <a:rect r="r" b="b" t="t" l="l"/>
              <a:pathLst>
                <a:path h="1475867" w="21735289">
                  <a:moveTo>
                    <a:pt x="0" y="103378"/>
                  </a:moveTo>
                  <a:cubicBezTo>
                    <a:pt x="0" y="46228"/>
                    <a:pt x="46990" y="0"/>
                    <a:pt x="105029" y="0"/>
                  </a:cubicBezTo>
                  <a:lnTo>
                    <a:pt x="21630260" y="0"/>
                  </a:lnTo>
                  <a:cubicBezTo>
                    <a:pt x="21688298" y="0"/>
                    <a:pt x="21735289" y="46228"/>
                    <a:pt x="21735289" y="103378"/>
                  </a:cubicBezTo>
                  <a:lnTo>
                    <a:pt x="21735289" y="1372489"/>
                  </a:lnTo>
                  <a:cubicBezTo>
                    <a:pt x="21735289" y="1429512"/>
                    <a:pt x="21688298" y="1475867"/>
                    <a:pt x="21630260" y="1475867"/>
                  </a:cubicBezTo>
                  <a:lnTo>
                    <a:pt x="105029" y="1475867"/>
                  </a:lnTo>
                  <a:cubicBezTo>
                    <a:pt x="46990" y="1475740"/>
                    <a:pt x="0" y="1429512"/>
                    <a:pt x="0" y="1372489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1760689" cy="1501267"/>
            </a:xfrm>
            <a:custGeom>
              <a:avLst/>
              <a:gdLst/>
              <a:ahLst/>
              <a:cxnLst/>
              <a:rect r="r" b="b" t="t" l="l"/>
              <a:pathLst>
                <a:path h="1501267" w="21760689">
                  <a:moveTo>
                    <a:pt x="0" y="116078"/>
                  </a:moveTo>
                  <a:cubicBezTo>
                    <a:pt x="0" y="51816"/>
                    <a:pt x="52832" y="0"/>
                    <a:pt x="117729" y="0"/>
                  </a:cubicBezTo>
                  <a:lnTo>
                    <a:pt x="21642960" y="0"/>
                  </a:lnTo>
                  <a:lnTo>
                    <a:pt x="21642960" y="12700"/>
                  </a:lnTo>
                  <a:lnTo>
                    <a:pt x="21642960" y="0"/>
                  </a:lnTo>
                  <a:cubicBezTo>
                    <a:pt x="21707729" y="0"/>
                    <a:pt x="21760689" y="51816"/>
                    <a:pt x="21760689" y="116078"/>
                  </a:cubicBezTo>
                  <a:lnTo>
                    <a:pt x="21747989" y="116078"/>
                  </a:lnTo>
                  <a:lnTo>
                    <a:pt x="21760689" y="116078"/>
                  </a:lnTo>
                  <a:lnTo>
                    <a:pt x="21760689" y="1385189"/>
                  </a:lnTo>
                  <a:lnTo>
                    <a:pt x="21747989" y="1385189"/>
                  </a:lnTo>
                  <a:lnTo>
                    <a:pt x="21760689" y="1385189"/>
                  </a:lnTo>
                  <a:cubicBezTo>
                    <a:pt x="21760689" y="1449451"/>
                    <a:pt x="21707856" y="1501267"/>
                    <a:pt x="21642960" y="1501267"/>
                  </a:cubicBezTo>
                  <a:lnTo>
                    <a:pt x="21642960" y="1488567"/>
                  </a:lnTo>
                  <a:lnTo>
                    <a:pt x="21642960" y="1501267"/>
                  </a:lnTo>
                  <a:lnTo>
                    <a:pt x="117729" y="1501267"/>
                  </a:lnTo>
                  <a:lnTo>
                    <a:pt x="117729" y="1488567"/>
                  </a:lnTo>
                  <a:lnTo>
                    <a:pt x="117729" y="1501267"/>
                  </a:lnTo>
                  <a:cubicBezTo>
                    <a:pt x="52959" y="1501267"/>
                    <a:pt x="0" y="1449451"/>
                    <a:pt x="0" y="1385189"/>
                  </a:cubicBezTo>
                  <a:lnTo>
                    <a:pt x="0" y="116078"/>
                  </a:lnTo>
                  <a:lnTo>
                    <a:pt x="12700" y="116078"/>
                  </a:lnTo>
                  <a:lnTo>
                    <a:pt x="0" y="116078"/>
                  </a:lnTo>
                  <a:moveTo>
                    <a:pt x="25400" y="116078"/>
                  </a:moveTo>
                  <a:lnTo>
                    <a:pt x="25400" y="1385189"/>
                  </a:lnTo>
                  <a:lnTo>
                    <a:pt x="12700" y="1385189"/>
                  </a:lnTo>
                  <a:lnTo>
                    <a:pt x="25400" y="1385189"/>
                  </a:lnTo>
                  <a:cubicBezTo>
                    <a:pt x="25400" y="1435100"/>
                    <a:pt x="66548" y="1475867"/>
                    <a:pt x="117729" y="1475867"/>
                  </a:cubicBezTo>
                  <a:lnTo>
                    <a:pt x="21642960" y="1475867"/>
                  </a:lnTo>
                  <a:cubicBezTo>
                    <a:pt x="21694141" y="1475867"/>
                    <a:pt x="21735289" y="1435100"/>
                    <a:pt x="21735289" y="1385189"/>
                  </a:cubicBezTo>
                  <a:lnTo>
                    <a:pt x="21735289" y="116078"/>
                  </a:lnTo>
                  <a:cubicBezTo>
                    <a:pt x="21735289" y="66167"/>
                    <a:pt x="21694141" y="25400"/>
                    <a:pt x="21642960" y="25400"/>
                  </a:cubicBezTo>
                  <a:lnTo>
                    <a:pt x="117729" y="25400"/>
                  </a:lnTo>
                  <a:lnTo>
                    <a:pt x="117729" y="12700"/>
                  </a:lnTo>
                  <a:lnTo>
                    <a:pt x="117729" y="25400"/>
                  </a:lnTo>
                  <a:cubicBezTo>
                    <a:pt x="66548" y="25400"/>
                    <a:pt x="25400" y="66167"/>
                    <a:pt x="25400" y="116078"/>
                  </a:cubicBezTo>
                  <a:close/>
                </a:path>
              </a:pathLst>
            </a:custGeom>
            <a:solidFill>
              <a:srgbClr val="D4AF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1012327" y="4353668"/>
            <a:ext cx="737892" cy="1068734"/>
            <a:chOff x="0" y="0"/>
            <a:chExt cx="983856" cy="142497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83996" cy="1425067"/>
            </a:xfrm>
            <a:custGeom>
              <a:avLst/>
              <a:gdLst/>
              <a:ahLst/>
              <a:cxnLst/>
              <a:rect r="r" b="b" t="t" l="l"/>
              <a:pathLst>
                <a:path h="1425067" w="983996">
                  <a:moveTo>
                    <a:pt x="0" y="72898"/>
                  </a:moveTo>
                  <a:cubicBezTo>
                    <a:pt x="0" y="32639"/>
                    <a:pt x="32639" y="0"/>
                    <a:pt x="72898" y="0"/>
                  </a:cubicBezTo>
                  <a:lnTo>
                    <a:pt x="911098" y="0"/>
                  </a:lnTo>
                  <a:cubicBezTo>
                    <a:pt x="951357" y="0"/>
                    <a:pt x="983996" y="32639"/>
                    <a:pt x="983996" y="72898"/>
                  </a:cubicBezTo>
                  <a:lnTo>
                    <a:pt x="983996" y="1352169"/>
                  </a:lnTo>
                  <a:cubicBezTo>
                    <a:pt x="983996" y="1392428"/>
                    <a:pt x="951357" y="1425067"/>
                    <a:pt x="911098" y="1425067"/>
                  </a:cubicBezTo>
                  <a:lnTo>
                    <a:pt x="72898" y="1425067"/>
                  </a:lnTo>
                  <a:cubicBezTo>
                    <a:pt x="32639" y="1425067"/>
                    <a:pt x="0" y="1392428"/>
                    <a:pt x="0" y="1352169"/>
                  </a:cubicBezTo>
                  <a:close/>
                </a:path>
              </a:pathLst>
            </a:custGeom>
            <a:solidFill>
              <a:srgbClr val="D4AF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5" id="25"/>
          <p:cNvSpPr txBox="true"/>
          <p:nvPr/>
        </p:nvSpPr>
        <p:spPr>
          <a:xfrm rot="0">
            <a:off x="1934613" y="4519022"/>
            <a:ext cx="2306088" cy="307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COMMODITIES (3)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934613" y="4879772"/>
            <a:ext cx="15156656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Gold | Silver | Crude Oil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983752" y="5616331"/>
            <a:ext cx="16320497" cy="1125884"/>
            <a:chOff x="0" y="0"/>
            <a:chExt cx="21760663" cy="150117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2700" y="12700"/>
              <a:ext cx="21735289" cy="1475867"/>
            </a:xfrm>
            <a:custGeom>
              <a:avLst/>
              <a:gdLst/>
              <a:ahLst/>
              <a:cxnLst/>
              <a:rect r="r" b="b" t="t" l="l"/>
              <a:pathLst>
                <a:path h="1475867" w="21735289">
                  <a:moveTo>
                    <a:pt x="0" y="103378"/>
                  </a:moveTo>
                  <a:cubicBezTo>
                    <a:pt x="0" y="46228"/>
                    <a:pt x="46990" y="0"/>
                    <a:pt x="105029" y="0"/>
                  </a:cubicBezTo>
                  <a:lnTo>
                    <a:pt x="21630260" y="0"/>
                  </a:lnTo>
                  <a:cubicBezTo>
                    <a:pt x="21688298" y="0"/>
                    <a:pt x="21735289" y="46228"/>
                    <a:pt x="21735289" y="103378"/>
                  </a:cubicBezTo>
                  <a:lnTo>
                    <a:pt x="21735289" y="1372489"/>
                  </a:lnTo>
                  <a:cubicBezTo>
                    <a:pt x="21735289" y="1429512"/>
                    <a:pt x="21688298" y="1475867"/>
                    <a:pt x="21630260" y="1475867"/>
                  </a:cubicBezTo>
                  <a:lnTo>
                    <a:pt x="105029" y="1475867"/>
                  </a:lnTo>
                  <a:cubicBezTo>
                    <a:pt x="46990" y="1475740"/>
                    <a:pt x="0" y="1429512"/>
                    <a:pt x="0" y="1372489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1760689" cy="1501267"/>
            </a:xfrm>
            <a:custGeom>
              <a:avLst/>
              <a:gdLst/>
              <a:ahLst/>
              <a:cxnLst/>
              <a:rect r="r" b="b" t="t" l="l"/>
              <a:pathLst>
                <a:path h="1501267" w="21760689">
                  <a:moveTo>
                    <a:pt x="0" y="116078"/>
                  </a:moveTo>
                  <a:cubicBezTo>
                    <a:pt x="0" y="51816"/>
                    <a:pt x="52832" y="0"/>
                    <a:pt x="117729" y="0"/>
                  </a:cubicBezTo>
                  <a:lnTo>
                    <a:pt x="21642960" y="0"/>
                  </a:lnTo>
                  <a:lnTo>
                    <a:pt x="21642960" y="12700"/>
                  </a:lnTo>
                  <a:lnTo>
                    <a:pt x="21642960" y="0"/>
                  </a:lnTo>
                  <a:cubicBezTo>
                    <a:pt x="21707729" y="0"/>
                    <a:pt x="21760689" y="51816"/>
                    <a:pt x="21760689" y="116078"/>
                  </a:cubicBezTo>
                  <a:lnTo>
                    <a:pt x="21747989" y="116078"/>
                  </a:lnTo>
                  <a:lnTo>
                    <a:pt x="21760689" y="116078"/>
                  </a:lnTo>
                  <a:lnTo>
                    <a:pt x="21760689" y="1385189"/>
                  </a:lnTo>
                  <a:lnTo>
                    <a:pt x="21747989" y="1385189"/>
                  </a:lnTo>
                  <a:lnTo>
                    <a:pt x="21760689" y="1385189"/>
                  </a:lnTo>
                  <a:cubicBezTo>
                    <a:pt x="21760689" y="1449451"/>
                    <a:pt x="21707856" y="1501267"/>
                    <a:pt x="21642960" y="1501267"/>
                  </a:cubicBezTo>
                  <a:lnTo>
                    <a:pt x="21642960" y="1488567"/>
                  </a:lnTo>
                  <a:lnTo>
                    <a:pt x="21642960" y="1501267"/>
                  </a:lnTo>
                  <a:lnTo>
                    <a:pt x="117729" y="1501267"/>
                  </a:lnTo>
                  <a:lnTo>
                    <a:pt x="117729" y="1488567"/>
                  </a:lnTo>
                  <a:lnTo>
                    <a:pt x="117729" y="1501267"/>
                  </a:lnTo>
                  <a:cubicBezTo>
                    <a:pt x="52959" y="1501267"/>
                    <a:pt x="0" y="1449451"/>
                    <a:pt x="0" y="1385189"/>
                  </a:cubicBezTo>
                  <a:lnTo>
                    <a:pt x="0" y="116078"/>
                  </a:lnTo>
                  <a:lnTo>
                    <a:pt x="12700" y="116078"/>
                  </a:lnTo>
                  <a:lnTo>
                    <a:pt x="0" y="116078"/>
                  </a:lnTo>
                  <a:moveTo>
                    <a:pt x="25400" y="116078"/>
                  </a:moveTo>
                  <a:lnTo>
                    <a:pt x="25400" y="1385189"/>
                  </a:lnTo>
                  <a:lnTo>
                    <a:pt x="12700" y="1385189"/>
                  </a:lnTo>
                  <a:lnTo>
                    <a:pt x="25400" y="1385189"/>
                  </a:lnTo>
                  <a:cubicBezTo>
                    <a:pt x="25400" y="1435100"/>
                    <a:pt x="66548" y="1475867"/>
                    <a:pt x="117729" y="1475867"/>
                  </a:cubicBezTo>
                  <a:lnTo>
                    <a:pt x="21642960" y="1475867"/>
                  </a:lnTo>
                  <a:cubicBezTo>
                    <a:pt x="21694141" y="1475867"/>
                    <a:pt x="21735289" y="1435100"/>
                    <a:pt x="21735289" y="1385189"/>
                  </a:cubicBezTo>
                  <a:lnTo>
                    <a:pt x="21735289" y="116078"/>
                  </a:lnTo>
                  <a:cubicBezTo>
                    <a:pt x="21735289" y="66167"/>
                    <a:pt x="21694141" y="25400"/>
                    <a:pt x="21642960" y="25400"/>
                  </a:cubicBezTo>
                  <a:lnTo>
                    <a:pt x="117729" y="25400"/>
                  </a:lnTo>
                  <a:lnTo>
                    <a:pt x="117729" y="12700"/>
                  </a:lnTo>
                  <a:lnTo>
                    <a:pt x="117729" y="25400"/>
                  </a:lnTo>
                  <a:cubicBezTo>
                    <a:pt x="66548" y="25400"/>
                    <a:pt x="25400" y="66167"/>
                    <a:pt x="25400" y="116078"/>
                  </a:cubicBezTo>
                  <a:close/>
                </a:path>
              </a:pathLst>
            </a:custGeom>
            <a:solidFill>
              <a:srgbClr val="17A2B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0" id="30"/>
          <p:cNvGrpSpPr/>
          <p:nvPr/>
        </p:nvGrpSpPr>
        <p:grpSpPr>
          <a:xfrm rot="0">
            <a:off x="1012327" y="5644906"/>
            <a:ext cx="737892" cy="1068734"/>
            <a:chOff x="0" y="0"/>
            <a:chExt cx="983856" cy="142497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983996" cy="1425067"/>
            </a:xfrm>
            <a:custGeom>
              <a:avLst/>
              <a:gdLst/>
              <a:ahLst/>
              <a:cxnLst/>
              <a:rect r="r" b="b" t="t" l="l"/>
              <a:pathLst>
                <a:path h="1425067" w="983996">
                  <a:moveTo>
                    <a:pt x="0" y="72898"/>
                  </a:moveTo>
                  <a:cubicBezTo>
                    <a:pt x="0" y="32639"/>
                    <a:pt x="32639" y="0"/>
                    <a:pt x="72898" y="0"/>
                  </a:cubicBezTo>
                  <a:lnTo>
                    <a:pt x="911098" y="0"/>
                  </a:lnTo>
                  <a:cubicBezTo>
                    <a:pt x="951357" y="0"/>
                    <a:pt x="983996" y="32639"/>
                    <a:pt x="983996" y="72898"/>
                  </a:cubicBezTo>
                  <a:lnTo>
                    <a:pt x="983996" y="1352169"/>
                  </a:lnTo>
                  <a:cubicBezTo>
                    <a:pt x="983996" y="1392428"/>
                    <a:pt x="951357" y="1425067"/>
                    <a:pt x="911098" y="1425067"/>
                  </a:cubicBezTo>
                  <a:lnTo>
                    <a:pt x="72898" y="1425067"/>
                  </a:lnTo>
                  <a:cubicBezTo>
                    <a:pt x="32639" y="1425067"/>
                    <a:pt x="0" y="1392428"/>
                    <a:pt x="0" y="1352169"/>
                  </a:cubicBezTo>
                  <a:close/>
                </a:path>
              </a:pathLst>
            </a:custGeom>
            <a:solidFill>
              <a:srgbClr val="17A2B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2" id="32"/>
          <p:cNvSpPr txBox="true"/>
          <p:nvPr/>
        </p:nvSpPr>
        <p:spPr>
          <a:xfrm rot="0">
            <a:off x="1934613" y="5810250"/>
            <a:ext cx="2787853" cy="307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CRYPTOCURRENCIES (2)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934613" y="6171009"/>
            <a:ext cx="15156656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Bitcoin | Ethereum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983752" y="6930628"/>
            <a:ext cx="16320497" cy="2558948"/>
            <a:chOff x="0" y="0"/>
            <a:chExt cx="21760663" cy="3411931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12700" y="12700"/>
              <a:ext cx="21735287" cy="3386582"/>
            </a:xfrm>
            <a:custGeom>
              <a:avLst/>
              <a:gdLst/>
              <a:ahLst/>
              <a:cxnLst/>
              <a:rect r="r" b="b" t="t" l="l"/>
              <a:pathLst>
                <a:path h="3386582" w="21735287">
                  <a:moveTo>
                    <a:pt x="0" y="103378"/>
                  </a:moveTo>
                  <a:cubicBezTo>
                    <a:pt x="0" y="46228"/>
                    <a:pt x="46609" y="0"/>
                    <a:pt x="104013" y="0"/>
                  </a:cubicBezTo>
                  <a:lnTo>
                    <a:pt x="21631275" y="0"/>
                  </a:lnTo>
                  <a:cubicBezTo>
                    <a:pt x="21688679" y="0"/>
                    <a:pt x="21735287" y="46228"/>
                    <a:pt x="21735287" y="103378"/>
                  </a:cubicBezTo>
                  <a:lnTo>
                    <a:pt x="21735287" y="3283204"/>
                  </a:lnTo>
                  <a:cubicBezTo>
                    <a:pt x="21735287" y="3340227"/>
                    <a:pt x="21688679" y="3386582"/>
                    <a:pt x="21631275" y="3386582"/>
                  </a:cubicBezTo>
                  <a:lnTo>
                    <a:pt x="104013" y="3386582"/>
                  </a:lnTo>
                  <a:cubicBezTo>
                    <a:pt x="46609" y="3386582"/>
                    <a:pt x="0" y="3340354"/>
                    <a:pt x="0" y="3283204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21760687" cy="3411982"/>
            </a:xfrm>
            <a:custGeom>
              <a:avLst/>
              <a:gdLst/>
              <a:ahLst/>
              <a:cxnLst/>
              <a:rect r="r" b="b" t="t" l="l"/>
              <a:pathLst>
                <a:path h="3411982" w="21760687">
                  <a:moveTo>
                    <a:pt x="0" y="116078"/>
                  </a:moveTo>
                  <a:cubicBezTo>
                    <a:pt x="0" y="51816"/>
                    <a:pt x="52324" y="0"/>
                    <a:pt x="116713" y="0"/>
                  </a:cubicBezTo>
                  <a:lnTo>
                    <a:pt x="21643975" y="0"/>
                  </a:lnTo>
                  <a:lnTo>
                    <a:pt x="21643975" y="12700"/>
                  </a:lnTo>
                  <a:lnTo>
                    <a:pt x="21643975" y="0"/>
                  </a:lnTo>
                  <a:cubicBezTo>
                    <a:pt x="21708365" y="0"/>
                    <a:pt x="21760687" y="51816"/>
                    <a:pt x="21760687" y="116078"/>
                  </a:cubicBezTo>
                  <a:lnTo>
                    <a:pt x="21747987" y="116078"/>
                  </a:lnTo>
                  <a:lnTo>
                    <a:pt x="21760687" y="116078"/>
                  </a:lnTo>
                  <a:lnTo>
                    <a:pt x="21760687" y="3295904"/>
                  </a:lnTo>
                  <a:lnTo>
                    <a:pt x="21747987" y="3295904"/>
                  </a:lnTo>
                  <a:lnTo>
                    <a:pt x="21760687" y="3295904"/>
                  </a:lnTo>
                  <a:cubicBezTo>
                    <a:pt x="21760687" y="3360039"/>
                    <a:pt x="21708363" y="3411982"/>
                    <a:pt x="21643975" y="3411982"/>
                  </a:cubicBezTo>
                  <a:lnTo>
                    <a:pt x="21643975" y="3399282"/>
                  </a:lnTo>
                  <a:lnTo>
                    <a:pt x="21643975" y="3411982"/>
                  </a:lnTo>
                  <a:lnTo>
                    <a:pt x="116713" y="3411982"/>
                  </a:lnTo>
                  <a:lnTo>
                    <a:pt x="116713" y="3399282"/>
                  </a:lnTo>
                  <a:lnTo>
                    <a:pt x="116713" y="3411982"/>
                  </a:lnTo>
                  <a:cubicBezTo>
                    <a:pt x="52324" y="3411982"/>
                    <a:pt x="0" y="3360166"/>
                    <a:pt x="0" y="3295904"/>
                  </a:cubicBezTo>
                  <a:lnTo>
                    <a:pt x="0" y="116078"/>
                  </a:lnTo>
                  <a:lnTo>
                    <a:pt x="12700" y="116078"/>
                  </a:lnTo>
                  <a:lnTo>
                    <a:pt x="0" y="116078"/>
                  </a:lnTo>
                  <a:moveTo>
                    <a:pt x="25400" y="116078"/>
                  </a:moveTo>
                  <a:lnTo>
                    <a:pt x="25400" y="3295904"/>
                  </a:lnTo>
                  <a:lnTo>
                    <a:pt x="12700" y="3295904"/>
                  </a:lnTo>
                  <a:lnTo>
                    <a:pt x="25400" y="3295904"/>
                  </a:lnTo>
                  <a:cubicBezTo>
                    <a:pt x="25400" y="3345815"/>
                    <a:pt x="66167" y="3386582"/>
                    <a:pt x="116713" y="3386582"/>
                  </a:cubicBezTo>
                  <a:lnTo>
                    <a:pt x="21643975" y="3386582"/>
                  </a:lnTo>
                  <a:cubicBezTo>
                    <a:pt x="21694521" y="3386582"/>
                    <a:pt x="21735289" y="3345942"/>
                    <a:pt x="21735289" y="3295904"/>
                  </a:cubicBezTo>
                  <a:lnTo>
                    <a:pt x="21735289" y="116078"/>
                  </a:lnTo>
                  <a:cubicBezTo>
                    <a:pt x="21735289" y="66167"/>
                    <a:pt x="21694521" y="25400"/>
                    <a:pt x="21643975" y="25400"/>
                  </a:cubicBezTo>
                  <a:lnTo>
                    <a:pt x="116713" y="25400"/>
                  </a:lnTo>
                  <a:lnTo>
                    <a:pt x="116713" y="12700"/>
                  </a:lnTo>
                  <a:lnTo>
                    <a:pt x="116713" y="25400"/>
                  </a:lnTo>
                  <a:cubicBezTo>
                    <a:pt x="66167" y="25400"/>
                    <a:pt x="25400" y="66040"/>
                    <a:pt x="25400" y="116078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7" id="37"/>
          <p:cNvSpPr txBox="true"/>
          <p:nvPr/>
        </p:nvSpPr>
        <p:spPr>
          <a:xfrm rot="0">
            <a:off x="1196731" y="7124548"/>
            <a:ext cx="2306088" cy="307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Key Metrics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196731" y="7485307"/>
            <a:ext cx="15894548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16793" indent="-108396" lvl="1">
              <a:lnSpc>
                <a:spcPts val="2312"/>
              </a:lnSpc>
              <a:buFont typeface="Arial"/>
              <a:buChar char="•"/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Analysis Period: January 18, 2018 - May 10, 2024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96731" y="7845028"/>
            <a:ext cx="15894548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16793" indent="-108396" lvl="1">
              <a:lnSpc>
                <a:spcPts val="2312"/>
              </a:lnSpc>
              <a:buFont typeface="Arial"/>
              <a:buChar char="•"/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Duration: 6.31 Years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96731" y="8204749"/>
            <a:ext cx="15894548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16793" indent="-108396" lvl="1">
              <a:lnSpc>
                <a:spcPts val="2312"/>
              </a:lnSpc>
              <a:buFont typeface="Arial"/>
              <a:buChar char="•"/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Trading Days: 1,588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96731" y="8564461"/>
            <a:ext cx="15894548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16793" indent="-108396" lvl="1">
              <a:lnSpc>
                <a:spcPts val="2312"/>
              </a:lnSpc>
              <a:buFont typeface="Arial"/>
              <a:buChar char="•"/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Total Assets: 12 across 4 Asset Classes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196731" y="8924182"/>
            <a:ext cx="15894548" cy="352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16793" indent="-108396" lvl="1">
              <a:lnSpc>
                <a:spcPts val="2312"/>
              </a:lnSpc>
              <a:buFont typeface="Arial"/>
              <a:buChar char="•"/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Data Quality: </a:t>
            </a:r>
            <a:r>
              <a:rPr lang="en-US" sz="1437">
                <a:solidFill>
                  <a:srgbClr val="17A2B8"/>
                </a:solidFill>
                <a:latin typeface="Merriweather"/>
                <a:ea typeface="Merriweather"/>
                <a:cs typeface="Merriweather"/>
                <a:sym typeface="Merriweather"/>
              </a:rPr>
              <a:t>✓</a:t>
            </a: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No Missing Values, </a:t>
            </a:r>
            <a:r>
              <a:rPr lang="en-US" sz="1437">
                <a:solidFill>
                  <a:srgbClr val="17A2B8"/>
                </a:solidFill>
                <a:latin typeface="Merriweather"/>
                <a:ea typeface="Merriweather"/>
                <a:cs typeface="Merriweather"/>
                <a:sym typeface="Merriweather"/>
              </a:rPr>
              <a:t>✓</a:t>
            </a: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All Dates Aligned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6858000" cy="10319442"/>
          </a:xfrm>
          <a:custGeom>
            <a:avLst/>
            <a:gdLst/>
            <a:ahLst/>
            <a:cxnLst/>
            <a:rect r="r" b="b" t="t" l="l"/>
            <a:pathLst>
              <a:path h="10319442" w="6858000">
                <a:moveTo>
                  <a:pt x="0" y="0"/>
                </a:moveTo>
                <a:lnTo>
                  <a:pt x="6858000" y="0"/>
                </a:lnTo>
                <a:lnTo>
                  <a:pt x="6858000" y="10319442"/>
                </a:lnTo>
                <a:lnTo>
                  <a:pt x="0" y="103194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" t="0" r="-18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827912" y="752475"/>
            <a:ext cx="9490177" cy="1135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Historical Price Performance (Jan 2018 - May 2024)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27912" y="2318890"/>
            <a:ext cx="2702128" cy="356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Key Findings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23149" y="2873578"/>
            <a:ext cx="4534938" cy="2067373"/>
            <a:chOff x="0" y="0"/>
            <a:chExt cx="6046584" cy="27564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6033897" cy="2743708"/>
            </a:xfrm>
            <a:custGeom>
              <a:avLst/>
              <a:gdLst/>
              <a:ahLst/>
              <a:cxnLst/>
              <a:rect r="r" b="b" t="t" l="l"/>
              <a:pathLst>
                <a:path h="2743708" w="6033897">
                  <a:moveTo>
                    <a:pt x="0" y="100838"/>
                  </a:moveTo>
                  <a:cubicBezTo>
                    <a:pt x="0" y="45212"/>
                    <a:pt x="45339" y="0"/>
                    <a:pt x="101092" y="0"/>
                  </a:cubicBezTo>
                  <a:lnTo>
                    <a:pt x="5932805" y="0"/>
                  </a:lnTo>
                  <a:cubicBezTo>
                    <a:pt x="5988685" y="0"/>
                    <a:pt x="6033897" y="45212"/>
                    <a:pt x="6033897" y="100838"/>
                  </a:cubicBezTo>
                  <a:lnTo>
                    <a:pt x="6033897" y="2642870"/>
                  </a:lnTo>
                  <a:cubicBezTo>
                    <a:pt x="6033897" y="2698623"/>
                    <a:pt x="5988558" y="2743708"/>
                    <a:pt x="5932805" y="2743708"/>
                  </a:cubicBezTo>
                  <a:lnTo>
                    <a:pt x="101092" y="2743708"/>
                  </a:lnTo>
                  <a:cubicBezTo>
                    <a:pt x="45212" y="2743708"/>
                    <a:pt x="0" y="2698496"/>
                    <a:pt x="0" y="2642870"/>
                  </a:cubicBezTo>
                  <a:close/>
                </a:path>
              </a:pathLst>
            </a:custGeom>
            <a:solidFill>
              <a:srgbClr val="17A2B8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046597" cy="2756408"/>
            </a:xfrm>
            <a:custGeom>
              <a:avLst/>
              <a:gdLst/>
              <a:ahLst/>
              <a:cxnLst/>
              <a:rect r="r" b="b" t="t" l="l"/>
              <a:pathLst>
                <a:path h="2756408" w="6046597">
                  <a:moveTo>
                    <a:pt x="0" y="107188"/>
                  </a:moveTo>
                  <a:cubicBezTo>
                    <a:pt x="0" y="48006"/>
                    <a:pt x="48133" y="0"/>
                    <a:pt x="107442" y="0"/>
                  </a:cubicBezTo>
                  <a:lnTo>
                    <a:pt x="5939155" y="0"/>
                  </a:lnTo>
                  <a:lnTo>
                    <a:pt x="5939155" y="6350"/>
                  </a:lnTo>
                  <a:lnTo>
                    <a:pt x="5939155" y="0"/>
                  </a:lnTo>
                  <a:cubicBezTo>
                    <a:pt x="5998464" y="0"/>
                    <a:pt x="6046597" y="48006"/>
                    <a:pt x="6046597" y="107188"/>
                  </a:cubicBezTo>
                  <a:lnTo>
                    <a:pt x="6040247" y="107188"/>
                  </a:lnTo>
                  <a:lnTo>
                    <a:pt x="6046597" y="107188"/>
                  </a:lnTo>
                  <a:lnTo>
                    <a:pt x="6046597" y="2649220"/>
                  </a:lnTo>
                  <a:lnTo>
                    <a:pt x="6040247" y="2649220"/>
                  </a:lnTo>
                  <a:lnTo>
                    <a:pt x="6046597" y="2649220"/>
                  </a:lnTo>
                  <a:cubicBezTo>
                    <a:pt x="6046597" y="2708402"/>
                    <a:pt x="5998464" y="2756408"/>
                    <a:pt x="5939155" y="2756408"/>
                  </a:cubicBezTo>
                  <a:lnTo>
                    <a:pt x="5939155" y="2750058"/>
                  </a:lnTo>
                  <a:lnTo>
                    <a:pt x="5939155" y="2756408"/>
                  </a:lnTo>
                  <a:lnTo>
                    <a:pt x="107442" y="2756408"/>
                  </a:lnTo>
                  <a:lnTo>
                    <a:pt x="107442" y="2750058"/>
                  </a:lnTo>
                  <a:lnTo>
                    <a:pt x="107442" y="2756408"/>
                  </a:lnTo>
                  <a:cubicBezTo>
                    <a:pt x="48133" y="2756408"/>
                    <a:pt x="0" y="2708402"/>
                    <a:pt x="0" y="2649220"/>
                  </a:cubicBezTo>
                  <a:lnTo>
                    <a:pt x="0" y="107188"/>
                  </a:lnTo>
                  <a:lnTo>
                    <a:pt x="6350" y="107188"/>
                  </a:lnTo>
                  <a:lnTo>
                    <a:pt x="0" y="107188"/>
                  </a:lnTo>
                  <a:moveTo>
                    <a:pt x="12700" y="107188"/>
                  </a:moveTo>
                  <a:lnTo>
                    <a:pt x="12700" y="2649220"/>
                  </a:lnTo>
                  <a:lnTo>
                    <a:pt x="6350" y="2649220"/>
                  </a:lnTo>
                  <a:lnTo>
                    <a:pt x="12700" y="2649220"/>
                  </a:lnTo>
                  <a:cubicBezTo>
                    <a:pt x="12700" y="2701417"/>
                    <a:pt x="55118" y="2743708"/>
                    <a:pt x="107442" y="2743708"/>
                  </a:cubicBezTo>
                  <a:lnTo>
                    <a:pt x="5939155" y="2743708"/>
                  </a:lnTo>
                  <a:cubicBezTo>
                    <a:pt x="5991479" y="2743708"/>
                    <a:pt x="6033897" y="2701417"/>
                    <a:pt x="6033897" y="2649220"/>
                  </a:cubicBezTo>
                  <a:lnTo>
                    <a:pt x="6033897" y="107188"/>
                  </a:lnTo>
                  <a:cubicBezTo>
                    <a:pt x="6033897" y="54991"/>
                    <a:pt x="5991479" y="12700"/>
                    <a:pt x="5939155" y="12700"/>
                  </a:cubicBezTo>
                  <a:lnTo>
                    <a:pt x="107442" y="12700"/>
                  </a:lnTo>
                  <a:lnTo>
                    <a:pt x="107442" y="6350"/>
                  </a:lnTo>
                  <a:lnTo>
                    <a:pt x="107442" y="12700"/>
                  </a:lnTo>
                  <a:cubicBezTo>
                    <a:pt x="55118" y="12700"/>
                    <a:pt x="12700" y="54991"/>
                    <a:pt x="12700" y="107188"/>
                  </a:cubicBezTo>
                  <a:close/>
                </a:path>
              </a:pathLst>
            </a:custGeom>
            <a:solidFill>
              <a:srgbClr val="30BBD1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8964663" y="3067945"/>
            <a:ext cx="2251767" cy="281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87"/>
              </a:lnSpc>
            </a:pPr>
            <a:r>
              <a:rPr lang="en-US" sz="175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Top Performers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017516" y="3472310"/>
            <a:ext cx="4146204" cy="354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375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🥇</a:t>
            </a:r>
            <a:r>
              <a:rPr lang="en-US" sz="1375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 NVDA: +1,502% (AI boom dominance)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017516" y="3932034"/>
            <a:ext cx="4146204" cy="354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375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🥈</a:t>
            </a:r>
            <a:r>
              <a:rPr lang="en-US" sz="1375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 TSLA: +633% (EV revolution)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17516" y="4391768"/>
            <a:ext cx="4146204" cy="354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375" b="true">
                <a:solidFill>
                  <a:srgbClr val="00000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🥉</a:t>
            </a:r>
            <a:r>
              <a:rPr lang="en-US" sz="1375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 BTC: +451% (Crypto recovery)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823149" y="5111506"/>
            <a:ext cx="4534938" cy="2038798"/>
            <a:chOff x="0" y="0"/>
            <a:chExt cx="6046584" cy="271839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" y="6350"/>
              <a:ext cx="6033897" cy="2705608"/>
            </a:xfrm>
            <a:custGeom>
              <a:avLst/>
              <a:gdLst/>
              <a:ahLst/>
              <a:cxnLst/>
              <a:rect r="r" b="b" t="t" l="l"/>
              <a:pathLst>
                <a:path h="2705608" w="6033897">
                  <a:moveTo>
                    <a:pt x="0" y="100838"/>
                  </a:moveTo>
                  <a:cubicBezTo>
                    <a:pt x="0" y="45212"/>
                    <a:pt x="45339" y="0"/>
                    <a:pt x="101092" y="0"/>
                  </a:cubicBezTo>
                  <a:lnTo>
                    <a:pt x="5932805" y="0"/>
                  </a:lnTo>
                  <a:cubicBezTo>
                    <a:pt x="5988685" y="0"/>
                    <a:pt x="6033897" y="45212"/>
                    <a:pt x="6033897" y="100838"/>
                  </a:cubicBezTo>
                  <a:lnTo>
                    <a:pt x="6033897" y="2604770"/>
                  </a:lnTo>
                  <a:cubicBezTo>
                    <a:pt x="6033897" y="2660523"/>
                    <a:pt x="5988558" y="2705608"/>
                    <a:pt x="5932805" y="2705608"/>
                  </a:cubicBezTo>
                  <a:lnTo>
                    <a:pt x="101092" y="2705608"/>
                  </a:lnTo>
                  <a:cubicBezTo>
                    <a:pt x="45212" y="2705608"/>
                    <a:pt x="0" y="2660396"/>
                    <a:pt x="0" y="2604770"/>
                  </a:cubicBezTo>
                  <a:close/>
                </a:path>
              </a:pathLst>
            </a:custGeom>
            <a:solidFill>
              <a:srgbClr val="17A2B8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046597" cy="2718308"/>
            </a:xfrm>
            <a:custGeom>
              <a:avLst/>
              <a:gdLst/>
              <a:ahLst/>
              <a:cxnLst/>
              <a:rect r="r" b="b" t="t" l="l"/>
              <a:pathLst>
                <a:path h="2718308" w="6046597">
                  <a:moveTo>
                    <a:pt x="0" y="107188"/>
                  </a:moveTo>
                  <a:cubicBezTo>
                    <a:pt x="0" y="48006"/>
                    <a:pt x="48133" y="0"/>
                    <a:pt x="107442" y="0"/>
                  </a:cubicBezTo>
                  <a:lnTo>
                    <a:pt x="5939155" y="0"/>
                  </a:lnTo>
                  <a:lnTo>
                    <a:pt x="5939155" y="6350"/>
                  </a:lnTo>
                  <a:lnTo>
                    <a:pt x="5939155" y="0"/>
                  </a:lnTo>
                  <a:cubicBezTo>
                    <a:pt x="5998464" y="0"/>
                    <a:pt x="6046597" y="48006"/>
                    <a:pt x="6046597" y="107188"/>
                  </a:cubicBezTo>
                  <a:lnTo>
                    <a:pt x="6040247" y="107188"/>
                  </a:lnTo>
                  <a:lnTo>
                    <a:pt x="6046597" y="107188"/>
                  </a:lnTo>
                  <a:lnTo>
                    <a:pt x="6046597" y="2611120"/>
                  </a:lnTo>
                  <a:lnTo>
                    <a:pt x="6040247" y="2611120"/>
                  </a:lnTo>
                  <a:lnTo>
                    <a:pt x="6046597" y="2611120"/>
                  </a:lnTo>
                  <a:cubicBezTo>
                    <a:pt x="6046597" y="2670302"/>
                    <a:pt x="5998464" y="2718308"/>
                    <a:pt x="5939155" y="2718308"/>
                  </a:cubicBezTo>
                  <a:lnTo>
                    <a:pt x="5939155" y="2711958"/>
                  </a:lnTo>
                  <a:lnTo>
                    <a:pt x="5939155" y="2718308"/>
                  </a:lnTo>
                  <a:lnTo>
                    <a:pt x="107442" y="2718308"/>
                  </a:lnTo>
                  <a:lnTo>
                    <a:pt x="107442" y="2711958"/>
                  </a:lnTo>
                  <a:lnTo>
                    <a:pt x="107442" y="2718308"/>
                  </a:lnTo>
                  <a:cubicBezTo>
                    <a:pt x="48133" y="2718308"/>
                    <a:pt x="0" y="2670302"/>
                    <a:pt x="0" y="2611120"/>
                  </a:cubicBezTo>
                  <a:lnTo>
                    <a:pt x="0" y="107188"/>
                  </a:lnTo>
                  <a:lnTo>
                    <a:pt x="6350" y="107188"/>
                  </a:lnTo>
                  <a:lnTo>
                    <a:pt x="0" y="107188"/>
                  </a:lnTo>
                  <a:moveTo>
                    <a:pt x="12700" y="107188"/>
                  </a:moveTo>
                  <a:lnTo>
                    <a:pt x="12700" y="2611120"/>
                  </a:lnTo>
                  <a:lnTo>
                    <a:pt x="6350" y="2611120"/>
                  </a:lnTo>
                  <a:lnTo>
                    <a:pt x="12700" y="2611120"/>
                  </a:lnTo>
                  <a:cubicBezTo>
                    <a:pt x="12700" y="2663317"/>
                    <a:pt x="55118" y="2705608"/>
                    <a:pt x="107442" y="2705608"/>
                  </a:cubicBezTo>
                  <a:lnTo>
                    <a:pt x="5939155" y="2705608"/>
                  </a:lnTo>
                  <a:cubicBezTo>
                    <a:pt x="5991479" y="2705608"/>
                    <a:pt x="6033897" y="2663317"/>
                    <a:pt x="6033897" y="2611120"/>
                  </a:cubicBezTo>
                  <a:lnTo>
                    <a:pt x="6033897" y="107188"/>
                  </a:lnTo>
                  <a:cubicBezTo>
                    <a:pt x="6033897" y="54991"/>
                    <a:pt x="5991479" y="12700"/>
                    <a:pt x="5939155" y="12700"/>
                  </a:cubicBezTo>
                  <a:lnTo>
                    <a:pt x="107442" y="12700"/>
                  </a:lnTo>
                  <a:lnTo>
                    <a:pt x="107442" y="6350"/>
                  </a:lnTo>
                  <a:lnTo>
                    <a:pt x="107442" y="12700"/>
                  </a:lnTo>
                  <a:cubicBezTo>
                    <a:pt x="55118" y="12700"/>
                    <a:pt x="12700" y="54991"/>
                    <a:pt x="12700" y="107188"/>
                  </a:cubicBezTo>
                  <a:close/>
                </a:path>
              </a:pathLst>
            </a:custGeom>
            <a:solidFill>
              <a:srgbClr val="30BBD1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8" id="18"/>
          <p:cNvSpPr txBox="true"/>
          <p:nvPr/>
        </p:nvSpPr>
        <p:spPr>
          <a:xfrm rot="0">
            <a:off x="8964663" y="5305873"/>
            <a:ext cx="2251767" cy="281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87"/>
              </a:lnSpc>
            </a:pPr>
            <a:r>
              <a:rPr lang="en-US" sz="175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Strong Performers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017516" y="5710238"/>
            <a:ext cx="4146204" cy="345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375" b="true">
                <a:solidFill>
                  <a:srgbClr val="FFFF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• MSFT: +360%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017516" y="6160446"/>
            <a:ext cx="4146204" cy="345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375" b="true">
                <a:solidFill>
                  <a:srgbClr val="FFFF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• AAPL: +309%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017516" y="6610645"/>
            <a:ext cx="4146204" cy="345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375" b="true">
                <a:solidFill>
                  <a:srgbClr val="FFFF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• ETH: +194%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7823149" y="7320858"/>
            <a:ext cx="4534938" cy="2038798"/>
            <a:chOff x="0" y="0"/>
            <a:chExt cx="6046584" cy="271839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6350" y="6350"/>
              <a:ext cx="6033897" cy="2705608"/>
            </a:xfrm>
            <a:custGeom>
              <a:avLst/>
              <a:gdLst/>
              <a:ahLst/>
              <a:cxnLst/>
              <a:rect r="r" b="b" t="t" l="l"/>
              <a:pathLst>
                <a:path h="2705608" w="6033897">
                  <a:moveTo>
                    <a:pt x="0" y="100838"/>
                  </a:moveTo>
                  <a:cubicBezTo>
                    <a:pt x="0" y="45212"/>
                    <a:pt x="45339" y="0"/>
                    <a:pt x="101092" y="0"/>
                  </a:cubicBezTo>
                  <a:lnTo>
                    <a:pt x="5932805" y="0"/>
                  </a:lnTo>
                  <a:cubicBezTo>
                    <a:pt x="5988685" y="0"/>
                    <a:pt x="6033897" y="45212"/>
                    <a:pt x="6033897" y="100838"/>
                  </a:cubicBezTo>
                  <a:lnTo>
                    <a:pt x="6033897" y="2604770"/>
                  </a:lnTo>
                  <a:cubicBezTo>
                    <a:pt x="6033897" y="2660523"/>
                    <a:pt x="5988558" y="2705608"/>
                    <a:pt x="5932805" y="2705608"/>
                  </a:cubicBezTo>
                  <a:lnTo>
                    <a:pt x="101092" y="2705608"/>
                  </a:lnTo>
                  <a:cubicBezTo>
                    <a:pt x="45212" y="2705608"/>
                    <a:pt x="0" y="2660396"/>
                    <a:pt x="0" y="2604770"/>
                  </a:cubicBezTo>
                  <a:close/>
                </a:path>
              </a:pathLst>
            </a:custGeom>
            <a:solidFill>
              <a:srgbClr val="17A2B8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046597" cy="2718308"/>
            </a:xfrm>
            <a:custGeom>
              <a:avLst/>
              <a:gdLst/>
              <a:ahLst/>
              <a:cxnLst/>
              <a:rect r="r" b="b" t="t" l="l"/>
              <a:pathLst>
                <a:path h="2718308" w="6046597">
                  <a:moveTo>
                    <a:pt x="0" y="107188"/>
                  </a:moveTo>
                  <a:cubicBezTo>
                    <a:pt x="0" y="48006"/>
                    <a:pt x="48133" y="0"/>
                    <a:pt x="107442" y="0"/>
                  </a:cubicBezTo>
                  <a:lnTo>
                    <a:pt x="5939155" y="0"/>
                  </a:lnTo>
                  <a:lnTo>
                    <a:pt x="5939155" y="6350"/>
                  </a:lnTo>
                  <a:lnTo>
                    <a:pt x="5939155" y="0"/>
                  </a:lnTo>
                  <a:cubicBezTo>
                    <a:pt x="5998464" y="0"/>
                    <a:pt x="6046597" y="48006"/>
                    <a:pt x="6046597" y="107188"/>
                  </a:cubicBezTo>
                  <a:lnTo>
                    <a:pt x="6040247" y="107188"/>
                  </a:lnTo>
                  <a:lnTo>
                    <a:pt x="6046597" y="107188"/>
                  </a:lnTo>
                  <a:lnTo>
                    <a:pt x="6046597" y="2611120"/>
                  </a:lnTo>
                  <a:lnTo>
                    <a:pt x="6040247" y="2611120"/>
                  </a:lnTo>
                  <a:lnTo>
                    <a:pt x="6046597" y="2611120"/>
                  </a:lnTo>
                  <a:cubicBezTo>
                    <a:pt x="6046597" y="2670302"/>
                    <a:pt x="5998464" y="2718308"/>
                    <a:pt x="5939155" y="2718308"/>
                  </a:cubicBezTo>
                  <a:lnTo>
                    <a:pt x="5939155" y="2711958"/>
                  </a:lnTo>
                  <a:lnTo>
                    <a:pt x="5939155" y="2718308"/>
                  </a:lnTo>
                  <a:lnTo>
                    <a:pt x="107442" y="2718308"/>
                  </a:lnTo>
                  <a:lnTo>
                    <a:pt x="107442" y="2711958"/>
                  </a:lnTo>
                  <a:lnTo>
                    <a:pt x="107442" y="2718308"/>
                  </a:lnTo>
                  <a:cubicBezTo>
                    <a:pt x="48133" y="2718308"/>
                    <a:pt x="0" y="2670302"/>
                    <a:pt x="0" y="2611120"/>
                  </a:cubicBezTo>
                  <a:lnTo>
                    <a:pt x="0" y="107188"/>
                  </a:lnTo>
                  <a:lnTo>
                    <a:pt x="6350" y="107188"/>
                  </a:lnTo>
                  <a:lnTo>
                    <a:pt x="0" y="107188"/>
                  </a:lnTo>
                  <a:moveTo>
                    <a:pt x="12700" y="107188"/>
                  </a:moveTo>
                  <a:lnTo>
                    <a:pt x="12700" y="2611120"/>
                  </a:lnTo>
                  <a:lnTo>
                    <a:pt x="6350" y="2611120"/>
                  </a:lnTo>
                  <a:lnTo>
                    <a:pt x="12700" y="2611120"/>
                  </a:lnTo>
                  <a:cubicBezTo>
                    <a:pt x="12700" y="2663317"/>
                    <a:pt x="55118" y="2705608"/>
                    <a:pt x="107442" y="2705608"/>
                  </a:cubicBezTo>
                  <a:lnTo>
                    <a:pt x="5939155" y="2705608"/>
                  </a:lnTo>
                  <a:cubicBezTo>
                    <a:pt x="5991479" y="2705608"/>
                    <a:pt x="6033897" y="2663317"/>
                    <a:pt x="6033897" y="2611120"/>
                  </a:cubicBezTo>
                  <a:lnTo>
                    <a:pt x="6033897" y="107188"/>
                  </a:lnTo>
                  <a:cubicBezTo>
                    <a:pt x="6033897" y="54991"/>
                    <a:pt x="5991479" y="12700"/>
                    <a:pt x="5939155" y="12700"/>
                  </a:cubicBezTo>
                  <a:lnTo>
                    <a:pt x="107442" y="12700"/>
                  </a:lnTo>
                  <a:lnTo>
                    <a:pt x="107442" y="6350"/>
                  </a:lnTo>
                  <a:lnTo>
                    <a:pt x="107442" y="12700"/>
                  </a:lnTo>
                  <a:cubicBezTo>
                    <a:pt x="55118" y="12700"/>
                    <a:pt x="12700" y="54991"/>
                    <a:pt x="12700" y="107188"/>
                  </a:cubicBezTo>
                  <a:close/>
                </a:path>
              </a:pathLst>
            </a:custGeom>
            <a:solidFill>
              <a:srgbClr val="30BBD1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5" id="25"/>
          <p:cNvSpPr txBox="true"/>
          <p:nvPr/>
        </p:nvSpPr>
        <p:spPr>
          <a:xfrm rot="0">
            <a:off x="8964663" y="7515225"/>
            <a:ext cx="2251767" cy="281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87"/>
              </a:lnSpc>
            </a:pPr>
            <a:r>
              <a:rPr lang="en-US" sz="175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Stable Assets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017516" y="7919590"/>
            <a:ext cx="4146204" cy="345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375" b="true">
                <a:solidFill>
                  <a:srgbClr val="FFFF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• GOLD: +79%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017516" y="8369798"/>
            <a:ext cx="4146204" cy="345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375" b="true">
                <a:solidFill>
                  <a:srgbClr val="FFFF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• SILVER: +68%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017516" y="8819998"/>
            <a:ext cx="4146204" cy="345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1375" b="true">
                <a:solidFill>
                  <a:srgbClr val="FFFF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• OIL: +22%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072320" y="2303259"/>
            <a:ext cx="4255294" cy="921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 b="true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Key Insight: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"Massive performance variance (22% to 1,502%) indicates excellent diversification opportunity."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2802191" y="2360409"/>
            <a:ext cx="19050" cy="864394"/>
            <a:chOff x="0" y="0"/>
            <a:chExt cx="25400" cy="115252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5400" cy="1152525"/>
            </a:xfrm>
            <a:custGeom>
              <a:avLst/>
              <a:gdLst/>
              <a:ahLst/>
              <a:cxnLst/>
              <a:rect r="r" b="b" t="t" l="l"/>
              <a:pathLst>
                <a:path h="1152525" w="25400">
                  <a:moveTo>
                    <a:pt x="0" y="0"/>
                  </a:moveTo>
                  <a:lnTo>
                    <a:pt x="25400" y="0"/>
                  </a:lnTo>
                  <a:lnTo>
                    <a:pt x="25400" y="1152525"/>
                  </a:lnTo>
                  <a:lnTo>
                    <a:pt x="0" y="1152525"/>
                  </a:ln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5" id="5" descr="preencoded.png"/>
          <p:cNvSpPr/>
          <p:nvPr/>
        </p:nvSpPr>
        <p:spPr>
          <a:xfrm flipH="false" flipV="false" rot="0">
            <a:off x="0" y="0"/>
            <a:ext cx="18288000" cy="2892476"/>
          </a:xfrm>
          <a:custGeom>
            <a:avLst/>
            <a:gdLst/>
            <a:ahLst/>
            <a:cxnLst/>
            <a:rect r="r" b="b" t="t" l="l"/>
            <a:pathLst>
              <a:path h="2892476" w="18288000">
                <a:moveTo>
                  <a:pt x="0" y="0"/>
                </a:moveTo>
                <a:lnTo>
                  <a:pt x="18288000" y="0"/>
                </a:lnTo>
                <a:lnTo>
                  <a:pt x="18288000" y="2892476"/>
                </a:lnTo>
                <a:lnTo>
                  <a:pt x="0" y="28924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4" r="0" b="-54"/>
            </a:stretch>
          </a:blipFill>
        </p:spPr>
      </p:sp>
      <p:sp>
        <p:nvSpPr>
          <p:cNvPr name="Freeform 6" id="6" descr="preencoded.png"/>
          <p:cNvSpPr/>
          <p:nvPr/>
        </p:nvSpPr>
        <p:spPr>
          <a:xfrm flipH="false" flipV="false" rot="0">
            <a:off x="7452865" y="289169"/>
            <a:ext cx="3382270" cy="2314127"/>
          </a:xfrm>
          <a:custGeom>
            <a:avLst/>
            <a:gdLst/>
            <a:ahLst/>
            <a:cxnLst/>
            <a:rect r="r" b="b" t="t" l="l"/>
            <a:pathLst>
              <a:path h="2314127" w="3382270">
                <a:moveTo>
                  <a:pt x="0" y="0"/>
                </a:moveTo>
                <a:lnTo>
                  <a:pt x="3382270" y="0"/>
                </a:lnTo>
                <a:lnTo>
                  <a:pt x="3382270" y="2314128"/>
                </a:lnTo>
                <a:lnTo>
                  <a:pt x="0" y="23141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2" r="0" b="-2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79744" y="4088016"/>
            <a:ext cx="9966427" cy="74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87"/>
              </a:lnSpc>
            </a:pPr>
            <a:r>
              <a:rPr lang="en-US" sz="4499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Individual Asset Risk-Return Profile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65457" y="5162845"/>
            <a:ext cx="5250504" cy="3200695"/>
            <a:chOff x="0" y="0"/>
            <a:chExt cx="7000672" cy="426759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9050" y="19050"/>
              <a:ext cx="6962522" cy="4229481"/>
            </a:xfrm>
            <a:custGeom>
              <a:avLst/>
              <a:gdLst/>
              <a:ahLst/>
              <a:cxnLst/>
              <a:rect r="r" b="b" t="t" l="l"/>
              <a:pathLst>
                <a:path h="4229481" w="6962522">
                  <a:moveTo>
                    <a:pt x="0" y="182880"/>
                  </a:moveTo>
                  <a:cubicBezTo>
                    <a:pt x="0" y="81915"/>
                    <a:pt x="82169" y="0"/>
                    <a:pt x="183515" y="0"/>
                  </a:cubicBezTo>
                  <a:lnTo>
                    <a:pt x="6779006" y="0"/>
                  </a:lnTo>
                  <a:cubicBezTo>
                    <a:pt x="6880352" y="0"/>
                    <a:pt x="6962522" y="81915"/>
                    <a:pt x="6962522" y="182880"/>
                  </a:cubicBezTo>
                  <a:lnTo>
                    <a:pt x="6962522" y="4046601"/>
                  </a:lnTo>
                  <a:cubicBezTo>
                    <a:pt x="6962522" y="4147566"/>
                    <a:pt x="6880352" y="4229481"/>
                    <a:pt x="6779006" y="4229481"/>
                  </a:cubicBezTo>
                  <a:lnTo>
                    <a:pt x="183515" y="4229481"/>
                  </a:lnTo>
                  <a:cubicBezTo>
                    <a:pt x="82169" y="4229481"/>
                    <a:pt x="0" y="4147566"/>
                    <a:pt x="0" y="4046601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000622" cy="4267581"/>
            </a:xfrm>
            <a:custGeom>
              <a:avLst/>
              <a:gdLst/>
              <a:ahLst/>
              <a:cxnLst/>
              <a:rect r="r" b="b" t="t" l="l"/>
              <a:pathLst>
                <a:path h="4267581" w="7000622">
                  <a:moveTo>
                    <a:pt x="0" y="201930"/>
                  </a:moveTo>
                  <a:cubicBezTo>
                    <a:pt x="0" y="90297"/>
                    <a:pt x="90805" y="0"/>
                    <a:pt x="202565" y="0"/>
                  </a:cubicBezTo>
                  <a:lnTo>
                    <a:pt x="6798056" y="0"/>
                  </a:lnTo>
                  <a:lnTo>
                    <a:pt x="6798056" y="19050"/>
                  </a:lnTo>
                  <a:lnTo>
                    <a:pt x="6798056" y="0"/>
                  </a:lnTo>
                  <a:cubicBezTo>
                    <a:pt x="6909816" y="0"/>
                    <a:pt x="7000622" y="90297"/>
                    <a:pt x="7000622" y="201930"/>
                  </a:cubicBezTo>
                  <a:lnTo>
                    <a:pt x="6981572" y="201930"/>
                  </a:lnTo>
                  <a:lnTo>
                    <a:pt x="7000622" y="201930"/>
                  </a:lnTo>
                  <a:lnTo>
                    <a:pt x="7000622" y="4065651"/>
                  </a:lnTo>
                  <a:lnTo>
                    <a:pt x="6981572" y="4065651"/>
                  </a:lnTo>
                  <a:lnTo>
                    <a:pt x="7000622" y="4065651"/>
                  </a:lnTo>
                  <a:cubicBezTo>
                    <a:pt x="7000622" y="4177284"/>
                    <a:pt x="6909816" y="4267581"/>
                    <a:pt x="6798056" y="4267581"/>
                  </a:cubicBezTo>
                  <a:lnTo>
                    <a:pt x="6798056" y="4248531"/>
                  </a:lnTo>
                  <a:lnTo>
                    <a:pt x="6798056" y="4267581"/>
                  </a:lnTo>
                  <a:lnTo>
                    <a:pt x="202565" y="4267581"/>
                  </a:lnTo>
                  <a:lnTo>
                    <a:pt x="202565" y="4248531"/>
                  </a:lnTo>
                  <a:lnTo>
                    <a:pt x="202565" y="4267581"/>
                  </a:lnTo>
                  <a:cubicBezTo>
                    <a:pt x="90805" y="4267581"/>
                    <a:pt x="0" y="4177284"/>
                    <a:pt x="0" y="4065651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4065651"/>
                  </a:lnTo>
                  <a:lnTo>
                    <a:pt x="19050" y="4065651"/>
                  </a:lnTo>
                  <a:lnTo>
                    <a:pt x="38100" y="4065651"/>
                  </a:lnTo>
                  <a:cubicBezTo>
                    <a:pt x="38100" y="4156075"/>
                    <a:pt x="111633" y="4229481"/>
                    <a:pt x="202565" y="4229481"/>
                  </a:cubicBezTo>
                  <a:lnTo>
                    <a:pt x="6798056" y="4229481"/>
                  </a:lnTo>
                  <a:cubicBezTo>
                    <a:pt x="6888988" y="4229481"/>
                    <a:pt x="6962522" y="4156075"/>
                    <a:pt x="6962522" y="4065651"/>
                  </a:cubicBezTo>
                  <a:lnTo>
                    <a:pt x="6962522" y="201930"/>
                  </a:lnTo>
                  <a:cubicBezTo>
                    <a:pt x="6962522" y="111506"/>
                    <a:pt x="6888988" y="38100"/>
                    <a:pt x="6798056" y="38100"/>
                  </a:cubicBezTo>
                  <a:lnTo>
                    <a:pt x="202565" y="38100"/>
                  </a:lnTo>
                  <a:lnTo>
                    <a:pt x="202565" y="19050"/>
                  </a:lnTo>
                  <a:lnTo>
                    <a:pt x="202565" y="38100"/>
                  </a:lnTo>
                  <a:cubicBezTo>
                    <a:pt x="111633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D4AF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051169" y="5177133"/>
            <a:ext cx="114300" cy="3172120"/>
            <a:chOff x="0" y="0"/>
            <a:chExt cx="152400" cy="422949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2400" cy="4229481"/>
            </a:xfrm>
            <a:custGeom>
              <a:avLst/>
              <a:gdLst/>
              <a:ahLst/>
              <a:cxnLst/>
              <a:rect r="r" b="b" t="t" l="l"/>
              <a:pathLst>
                <a:path h="4229481" w="152400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4153281"/>
                  </a:lnTo>
                  <a:cubicBezTo>
                    <a:pt x="152400" y="4195318"/>
                    <a:pt x="118237" y="4229481"/>
                    <a:pt x="76200" y="4229481"/>
                  </a:cubicBezTo>
                  <a:cubicBezTo>
                    <a:pt x="34163" y="4229481"/>
                    <a:pt x="0" y="4195318"/>
                    <a:pt x="0" y="4153281"/>
                  </a:cubicBezTo>
                  <a:close/>
                </a:path>
              </a:pathLst>
            </a:custGeom>
            <a:solidFill>
              <a:srgbClr val="D4AF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3" id="13"/>
          <p:cNvSpPr txBox="true"/>
          <p:nvPr/>
        </p:nvSpPr>
        <p:spPr>
          <a:xfrm rot="0">
            <a:off x="1425331" y="5427459"/>
            <a:ext cx="4616501" cy="732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🔴</a:t>
            </a:r>
            <a:r>
              <a:rPr lang="en-US" sz="2249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HIGH GROWTH / HIGH RISK ZONE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25331" y="6222797"/>
            <a:ext cx="4616501" cy="446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Ethereum, Bitcoin, NVDA, Tesla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25331" y="6731794"/>
            <a:ext cx="4616501" cy="446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Volatility: 3-6% daily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25331" y="7183041"/>
            <a:ext cx="4616501" cy="446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Return: +200% to +1500%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5331" y="7634288"/>
            <a:ext cx="4616501" cy="446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Ideal for growth-oriented portfolios.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6518672" y="5162845"/>
            <a:ext cx="5250504" cy="3200695"/>
            <a:chOff x="0" y="0"/>
            <a:chExt cx="7000672" cy="426759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9050" y="19050"/>
              <a:ext cx="6962522" cy="4229481"/>
            </a:xfrm>
            <a:custGeom>
              <a:avLst/>
              <a:gdLst/>
              <a:ahLst/>
              <a:cxnLst/>
              <a:rect r="r" b="b" t="t" l="l"/>
              <a:pathLst>
                <a:path h="4229481" w="6962522">
                  <a:moveTo>
                    <a:pt x="0" y="182880"/>
                  </a:moveTo>
                  <a:cubicBezTo>
                    <a:pt x="0" y="81915"/>
                    <a:pt x="82169" y="0"/>
                    <a:pt x="183515" y="0"/>
                  </a:cubicBezTo>
                  <a:lnTo>
                    <a:pt x="6779006" y="0"/>
                  </a:lnTo>
                  <a:cubicBezTo>
                    <a:pt x="6880352" y="0"/>
                    <a:pt x="6962522" y="81915"/>
                    <a:pt x="6962522" y="182880"/>
                  </a:cubicBezTo>
                  <a:lnTo>
                    <a:pt x="6962522" y="4046601"/>
                  </a:lnTo>
                  <a:cubicBezTo>
                    <a:pt x="6962522" y="4147566"/>
                    <a:pt x="6880352" y="4229481"/>
                    <a:pt x="6779006" y="4229481"/>
                  </a:cubicBezTo>
                  <a:lnTo>
                    <a:pt x="183515" y="4229481"/>
                  </a:lnTo>
                  <a:cubicBezTo>
                    <a:pt x="82169" y="4229481"/>
                    <a:pt x="0" y="4147566"/>
                    <a:pt x="0" y="4046601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000622" cy="4267581"/>
            </a:xfrm>
            <a:custGeom>
              <a:avLst/>
              <a:gdLst/>
              <a:ahLst/>
              <a:cxnLst/>
              <a:rect r="r" b="b" t="t" l="l"/>
              <a:pathLst>
                <a:path h="4267581" w="7000622">
                  <a:moveTo>
                    <a:pt x="0" y="201930"/>
                  </a:moveTo>
                  <a:cubicBezTo>
                    <a:pt x="0" y="90297"/>
                    <a:pt x="90805" y="0"/>
                    <a:pt x="202565" y="0"/>
                  </a:cubicBezTo>
                  <a:lnTo>
                    <a:pt x="6798056" y="0"/>
                  </a:lnTo>
                  <a:lnTo>
                    <a:pt x="6798056" y="19050"/>
                  </a:lnTo>
                  <a:lnTo>
                    <a:pt x="6798056" y="0"/>
                  </a:lnTo>
                  <a:cubicBezTo>
                    <a:pt x="6909816" y="0"/>
                    <a:pt x="7000622" y="90297"/>
                    <a:pt x="7000622" y="201930"/>
                  </a:cubicBezTo>
                  <a:lnTo>
                    <a:pt x="6981572" y="201930"/>
                  </a:lnTo>
                  <a:lnTo>
                    <a:pt x="7000622" y="201930"/>
                  </a:lnTo>
                  <a:lnTo>
                    <a:pt x="7000622" y="4065651"/>
                  </a:lnTo>
                  <a:lnTo>
                    <a:pt x="6981572" y="4065651"/>
                  </a:lnTo>
                  <a:lnTo>
                    <a:pt x="7000622" y="4065651"/>
                  </a:lnTo>
                  <a:cubicBezTo>
                    <a:pt x="7000622" y="4177284"/>
                    <a:pt x="6909816" y="4267581"/>
                    <a:pt x="6798056" y="4267581"/>
                  </a:cubicBezTo>
                  <a:lnTo>
                    <a:pt x="6798056" y="4248531"/>
                  </a:lnTo>
                  <a:lnTo>
                    <a:pt x="6798056" y="4267581"/>
                  </a:lnTo>
                  <a:lnTo>
                    <a:pt x="202565" y="4267581"/>
                  </a:lnTo>
                  <a:lnTo>
                    <a:pt x="202565" y="4248531"/>
                  </a:lnTo>
                  <a:lnTo>
                    <a:pt x="202565" y="4267581"/>
                  </a:lnTo>
                  <a:cubicBezTo>
                    <a:pt x="90805" y="4267581"/>
                    <a:pt x="0" y="4177284"/>
                    <a:pt x="0" y="4065651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4065651"/>
                  </a:lnTo>
                  <a:lnTo>
                    <a:pt x="19050" y="4065651"/>
                  </a:lnTo>
                  <a:lnTo>
                    <a:pt x="38100" y="4065651"/>
                  </a:lnTo>
                  <a:cubicBezTo>
                    <a:pt x="38100" y="4156075"/>
                    <a:pt x="111633" y="4229481"/>
                    <a:pt x="202565" y="4229481"/>
                  </a:cubicBezTo>
                  <a:lnTo>
                    <a:pt x="6798056" y="4229481"/>
                  </a:lnTo>
                  <a:cubicBezTo>
                    <a:pt x="6888988" y="4229481"/>
                    <a:pt x="6962522" y="4156075"/>
                    <a:pt x="6962522" y="4065651"/>
                  </a:cubicBezTo>
                  <a:lnTo>
                    <a:pt x="6962522" y="201930"/>
                  </a:lnTo>
                  <a:cubicBezTo>
                    <a:pt x="6962522" y="111506"/>
                    <a:pt x="6888988" y="38100"/>
                    <a:pt x="6798056" y="38100"/>
                  </a:cubicBezTo>
                  <a:lnTo>
                    <a:pt x="202565" y="38100"/>
                  </a:lnTo>
                  <a:lnTo>
                    <a:pt x="202565" y="19050"/>
                  </a:lnTo>
                  <a:lnTo>
                    <a:pt x="202565" y="38100"/>
                  </a:lnTo>
                  <a:cubicBezTo>
                    <a:pt x="111633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17A2B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6504384" y="5177133"/>
            <a:ext cx="114300" cy="3172120"/>
            <a:chOff x="0" y="0"/>
            <a:chExt cx="152400" cy="422949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52400" cy="4229481"/>
            </a:xfrm>
            <a:custGeom>
              <a:avLst/>
              <a:gdLst/>
              <a:ahLst/>
              <a:cxnLst/>
              <a:rect r="r" b="b" t="t" l="l"/>
              <a:pathLst>
                <a:path h="4229481" w="152400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4153281"/>
                  </a:lnTo>
                  <a:cubicBezTo>
                    <a:pt x="152400" y="4195318"/>
                    <a:pt x="118237" y="4229481"/>
                    <a:pt x="76200" y="4229481"/>
                  </a:cubicBezTo>
                  <a:cubicBezTo>
                    <a:pt x="34163" y="4229481"/>
                    <a:pt x="0" y="4195318"/>
                    <a:pt x="0" y="4153281"/>
                  </a:cubicBezTo>
                  <a:close/>
                </a:path>
              </a:pathLst>
            </a:custGeom>
            <a:solidFill>
              <a:srgbClr val="17A2B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6878536" y="5427459"/>
            <a:ext cx="2959741" cy="371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🟡</a:t>
            </a:r>
            <a:r>
              <a:rPr lang="en-US" sz="2249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MODERATE ZONE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878536" y="5861152"/>
            <a:ext cx="4616501" cy="816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Microsoft, Apple, Amazon, Meta, NASDAQ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878536" y="6740423"/>
            <a:ext cx="4616501" cy="446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Balanced risk-return profile.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878536" y="7191670"/>
            <a:ext cx="4616501" cy="816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Characterised by steady, reliable performance.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11971887" y="5162845"/>
            <a:ext cx="5250504" cy="3200695"/>
            <a:chOff x="0" y="0"/>
            <a:chExt cx="7000672" cy="4267594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19050" y="19050"/>
              <a:ext cx="6962522" cy="4229481"/>
            </a:xfrm>
            <a:custGeom>
              <a:avLst/>
              <a:gdLst/>
              <a:ahLst/>
              <a:cxnLst/>
              <a:rect r="r" b="b" t="t" l="l"/>
              <a:pathLst>
                <a:path h="4229481" w="6962522">
                  <a:moveTo>
                    <a:pt x="0" y="182880"/>
                  </a:moveTo>
                  <a:cubicBezTo>
                    <a:pt x="0" y="81915"/>
                    <a:pt x="82169" y="0"/>
                    <a:pt x="183515" y="0"/>
                  </a:cubicBezTo>
                  <a:lnTo>
                    <a:pt x="6779006" y="0"/>
                  </a:lnTo>
                  <a:cubicBezTo>
                    <a:pt x="6880352" y="0"/>
                    <a:pt x="6962522" y="81915"/>
                    <a:pt x="6962522" y="182880"/>
                  </a:cubicBezTo>
                  <a:lnTo>
                    <a:pt x="6962522" y="4046601"/>
                  </a:lnTo>
                  <a:cubicBezTo>
                    <a:pt x="6962522" y="4147566"/>
                    <a:pt x="6880352" y="4229481"/>
                    <a:pt x="6779006" y="4229481"/>
                  </a:cubicBezTo>
                  <a:lnTo>
                    <a:pt x="183515" y="4229481"/>
                  </a:lnTo>
                  <a:cubicBezTo>
                    <a:pt x="82169" y="4229481"/>
                    <a:pt x="0" y="4147566"/>
                    <a:pt x="0" y="4046601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000622" cy="4267581"/>
            </a:xfrm>
            <a:custGeom>
              <a:avLst/>
              <a:gdLst/>
              <a:ahLst/>
              <a:cxnLst/>
              <a:rect r="r" b="b" t="t" l="l"/>
              <a:pathLst>
                <a:path h="4267581" w="7000622">
                  <a:moveTo>
                    <a:pt x="0" y="201930"/>
                  </a:moveTo>
                  <a:cubicBezTo>
                    <a:pt x="0" y="90297"/>
                    <a:pt x="90805" y="0"/>
                    <a:pt x="202565" y="0"/>
                  </a:cubicBezTo>
                  <a:lnTo>
                    <a:pt x="6798056" y="0"/>
                  </a:lnTo>
                  <a:lnTo>
                    <a:pt x="6798056" y="19050"/>
                  </a:lnTo>
                  <a:lnTo>
                    <a:pt x="6798056" y="0"/>
                  </a:lnTo>
                  <a:cubicBezTo>
                    <a:pt x="6909816" y="0"/>
                    <a:pt x="7000622" y="90297"/>
                    <a:pt x="7000622" y="201930"/>
                  </a:cubicBezTo>
                  <a:lnTo>
                    <a:pt x="6981572" y="201930"/>
                  </a:lnTo>
                  <a:lnTo>
                    <a:pt x="7000622" y="201930"/>
                  </a:lnTo>
                  <a:lnTo>
                    <a:pt x="7000622" y="4065651"/>
                  </a:lnTo>
                  <a:lnTo>
                    <a:pt x="6981572" y="4065651"/>
                  </a:lnTo>
                  <a:lnTo>
                    <a:pt x="7000622" y="4065651"/>
                  </a:lnTo>
                  <a:cubicBezTo>
                    <a:pt x="7000622" y="4177284"/>
                    <a:pt x="6909816" y="4267581"/>
                    <a:pt x="6798056" y="4267581"/>
                  </a:cubicBezTo>
                  <a:lnTo>
                    <a:pt x="6798056" y="4248531"/>
                  </a:lnTo>
                  <a:lnTo>
                    <a:pt x="6798056" y="4267581"/>
                  </a:lnTo>
                  <a:lnTo>
                    <a:pt x="202565" y="4267581"/>
                  </a:lnTo>
                  <a:lnTo>
                    <a:pt x="202565" y="4248531"/>
                  </a:lnTo>
                  <a:lnTo>
                    <a:pt x="202565" y="4267581"/>
                  </a:lnTo>
                  <a:cubicBezTo>
                    <a:pt x="90805" y="4267581"/>
                    <a:pt x="0" y="4177284"/>
                    <a:pt x="0" y="4065651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4065651"/>
                  </a:lnTo>
                  <a:lnTo>
                    <a:pt x="19050" y="4065651"/>
                  </a:lnTo>
                  <a:lnTo>
                    <a:pt x="38100" y="4065651"/>
                  </a:lnTo>
                  <a:cubicBezTo>
                    <a:pt x="38100" y="4156075"/>
                    <a:pt x="111633" y="4229481"/>
                    <a:pt x="202565" y="4229481"/>
                  </a:cubicBezTo>
                  <a:lnTo>
                    <a:pt x="6798056" y="4229481"/>
                  </a:lnTo>
                  <a:cubicBezTo>
                    <a:pt x="6888988" y="4229481"/>
                    <a:pt x="6962522" y="4156075"/>
                    <a:pt x="6962522" y="4065651"/>
                  </a:cubicBezTo>
                  <a:lnTo>
                    <a:pt x="6962522" y="201930"/>
                  </a:lnTo>
                  <a:cubicBezTo>
                    <a:pt x="6962522" y="111506"/>
                    <a:pt x="6888988" y="38100"/>
                    <a:pt x="6798056" y="38100"/>
                  </a:cubicBezTo>
                  <a:lnTo>
                    <a:pt x="202565" y="38100"/>
                  </a:lnTo>
                  <a:lnTo>
                    <a:pt x="202565" y="19050"/>
                  </a:lnTo>
                  <a:lnTo>
                    <a:pt x="202565" y="38100"/>
                  </a:lnTo>
                  <a:cubicBezTo>
                    <a:pt x="111633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1A3A4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0" id="30"/>
          <p:cNvGrpSpPr/>
          <p:nvPr/>
        </p:nvGrpSpPr>
        <p:grpSpPr>
          <a:xfrm rot="0">
            <a:off x="11957599" y="5177133"/>
            <a:ext cx="114300" cy="3172120"/>
            <a:chOff x="0" y="0"/>
            <a:chExt cx="152400" cy="422949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52400" cy="4229481"/>
            </a:xfrm>
            <a:custGeom>
              <a:avLst/>
              <a:gdLst/>
              <a:ahLst/>
              <a:cxnLst/>
              <a:rect r="r" b="b" t="t" l="l"/>
              <a:pathLst>
                <a:path h="4229481" w="152400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4153281"/>
                  </a:lnTo>
                  <a:cubicBezTo>
                    <a:pt x="152400" y="4195318"/>
                    <a:pt x="118237" y="4229481"/>
                    <a:pt x="76200" y="4229481"/>
                  </a:cubicBezTo>
                  <a:cubicBezTo>
                    <a:pt x="34163" y="4229481"/>
                    <a:pt x="0" y="4195318"/>
                    <a:pt x="0" y="4153281"/>
                  </a:cubicBezTo>
                  <a:close/>
                </a:path>
              </a:pathLst>
            </a:custGeom>
            <a:solidFill>
              <a:srgbClr val="1A3A4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2" id="32"/>
          <p:cNvSpPr txBox="true"/>
          <p:nvPr/>
        </p:nvSpPr>
        <p:spPr>
          <a:xfrm rot="0">
            <a:off x="12331751" y="5427459"/>
            <a:ext cx="4504134" cy="371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12"/>
              </a:lnSpc>
            </a:pPr>
            <a:r>
              <a:rPr lang="en-US" sz="2249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🟢</a:t>
            </a:r>
            <a:r>
              <a:rPr lang="en-US" sz="2249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LOW RISK / STABILITY ZONE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331751" y="5861152"/>
            <a:ext cx="4616501" cy="446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Gold, Silver, NASDAQ Index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331751" y="6370139"/>
            <a:ext cx="4616501" cy="446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Volatility: &lt;1-2% daily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331751" y="6821386"/>
            <a:ext cx="4616501" cy="446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Act as safe-haven assets.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331751" y="7272633"/>
            <a:ext cx="4616501" cy="816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73348" indent="-136674" lvl="1">
              <a:lnSpc>
                <a:spcPts val="2875"/>
              </a:lnSpc>
              <a:buFont typeface="Arial"/>
              <a:buChar char="•"/>
            </a:pPr>
            <a:r>
              <a:rPr lang="en-US" sz="18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Form the foundational layer of a portfolio.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79744" y="8523837"/>
            <a:ext cx="16128502" cy="548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249" b="true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Key Insight:</a:t>
            </a:r>
            <a:r>
              <a:rPr lang="en-US" sz="2249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"Clear clustering enables strategic mixing for optimal risk-return balance."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974227" y="746369"/>
            <a:ext cx="8214274" cy="584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350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Mean-Variance Optimisation Strategy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4227" y="1764059"/>
            <a:ext cx="3385099" cy="358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Mathematical Framework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4227" y="2246109"/>
            <a:ext cx="7949060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Portfolio Return: </a:t>
            </a:r>
            <a:r>
              <a:rPr lang="en-US" sz="1375" i="true">
                <a:solidFill>
                  <a:srgbClr val="E2E6E9"/>
                </a:solidFill>
                <a:latin typeface="Merriweather Italics"/>
                <a:ea typeface="Merriweather Italics"/>
                <a:cs typeface="Merriweather Italics"/>
                <a:sym typeface="Merriweather Italics"/>
              </a:rPr>
              <a:t>R_p = \Sigma(w_i \times R_i)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4227" y="2698404"/>
            <a:ext cx="7949060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Portfolio Variance: </a:t>
            </a:r>
            <a:r>
              <a:rPr lang="en-US" sz="1375" i="true">
                <a:solidFill>
                  <a:srgbClr val="E2E6E9"/>
                </a:solidFill>
                <a:latin typeface="Merriweather Italics"/>
                <a:ea typeface="Merriweather Italics"/>
                <a:cs typeface="Merriweather Italics"/>
                <a:sym typeface="Merriweather Italics"/>
              </a:rPr>
              <a:t>\sigma_p^2 = w^T \times \Sigma \times 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4227" y="3150689"/>
            <a:ext cx="7949060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Sharpe Ratio: </a:t>
            </a:r>
            <a:r>
              <a:rPr lang="en-US" sz="1375" i="true">
                <a:solidFill>
                  <a:srgbClr val="E2E6E9"/>
                </a:solidFill>
                <a:latin typeface="Merriweather Italics"/>
                <a:ea typeface="Merriweather Italics"/>
                <a:cs typeface="Merriweather Italics"/>
                <a:sym typeface="Merriweather Italics"/>
              </a:rPr>
              <a:t>SR = R_p / \sigma_p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(Our optimisation objective)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4227" y="3678136"/>
            <a:ext cx="2544213" cy="282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Optimisation Approach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4227" y="4084587"/>
            <a:ext cx="7949060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Algorithm: Sequential Least Squares Programming (SLSQP)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4227" y="4437307"/>
            <a:ext cx="7949060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Constraints: </a:t>
            </a:r>
            <a:r>
              <a:rPr lang="en-US" sz="1375" i="true">
                <a:solidFill>
                  <a:srgbClr val="E2E6E9"/>
                </a:solidFill>
                <a:latin typeface="Merriweather Italics"/>
                <a:ea typeface="Merriweather Italics"/>
                <a:cs typeface="Merriweather Italics"/>
                <a:sym typeface="Merriweather Italics"/>
              </a:rPr>
              <a:t>\Sigma w_i = 1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(fully invested), </a:t>
            </a:r>
            <a:r>
              <a:rPr lang="en-US" sz="1375" i="true">
                <a:solidFill>
                  <a:srgbClr val="E2E6E9"/>
                </a:solidFill>
                <a:latin typeface="Merriweather Italics"/>
                <a:ea typeface="Merriweather Italics"/>
                <a:cs typeface="Merriweather Italics"/>
                <a:sym typeface="Merriweather Italics"/>
              </a:rPr>
              <a:t>0 \le w_i \le 1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(no short selling)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4227" y="4790037"/>
            <a:ext cx="7949060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Status: </a:t>
            </a:r>
            <a:r>
              <a:rPr lang="en-US" sz="1375">
                <a:solidFill>
                  <a:srgbClr val="17A2B8"/>
                </a:solidFill>
                <a:latin typeface="Merriweather"/>
                <a:ea typeface="Merriweather"/>
                <a:cs typeface="Merriweather"/>
                <a:sym typeface="Merriweather"/>
              </a:rPr>
              <a:t>✓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Both optimisations converged successfully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74238" y="1764059"/>
            <a:ext cx="4746574" cy="358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Three Portfolio Strategies Compared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364713" y="2316366"/>
            <a:ext cx="7968110" cy="2239566"/>
            <a:chOff x="0" y="0"/>
            <a:chExt cx="10624147" cy="298608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2700" y="12700"/>
              <a:ext cx="10598785" cy="2960624"/>
            </a:xfrm>
            <a:custGeom>
              <a:avLst/>
              <a:gdLst/>
              <a:ahLst/>
              <a:cxnLst/>
              <a:rect r="r" b="b" t="t" l="l"/>
              <a:pathLst>
                <a:path h="2960624" w="10598785">
                  <a:moveTo>
                    <a:pt x="0" y="121920"/>
                  </a:moveTo>
                  <a:cubicBezTo>
                    <a:pt x="0" y="54610"/>
                    <a:pt x="54864" y="0"/>
                    <a:pt x="122682" y="0"/>
                  </a:cubicBezTo>
                  <a:lnTo>
                    <a:pt x="10476103" y="0"/>
                  </a:lnTo>
                  <a:cubicBezTo>
                    <a:pt x="10543794" y="0"/>
                    <a:pt x="10598785" y="54610"/>
                    <a:pt x="10598785" y="121920"/>
                  </a:cubicBezTo>
                  <a:lnTo>
                    <a:pt x="10598785" y="2838704"/>
                  </a:lnTo>
                  <a:cubicBezTo>
                    <a:pt x="10598785" y="2906014"/>
                    <a:pt x="10543922" y="2960624"/>
                    <a:pt x="10476103" y="2960624"/>
                  </a:cubicBezTo>
                  <a:lnTo>
                    <a:pt x="122682" y="2960624"/>
                  </a:lnTo>
                  <a:cubicBezTo>
                    <a:pt x="54991" y="2960624"/>
                    <a:pt x="0" y="2906014"/>
                    <a:pt x="0" y="2838704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624185" cy="2986024"/>
            </a:xfrm>
            <a:custGeom>
              <a:avLst/>
              <a:gdLst/>
              <a:ahLst/>
              <a:cxnLst/>
              <a:rect r="r" b="b" t="t" l="l"/>
              <a:pathLst>
                <a:path h="2986024" w="10624185">
                  <a:moveTo>
                    <a:pt x="0" y="134620"/>
                  </a:moveTo>
                  <a:cubicBezTo>
                    <a:pt x="0" y="60198"/>
                    <a:pt x="60706" y="0"/>
                    <a:pt x="135382" y="0"/>
                  </a:cubicBezTo>
                  <a:lnTo>
                    <a:pt x="10488803" y="0"/>
                  </a:lnTo>
                  <a:lnTo>
                    <a:pt x="10488803" y="12700"/>
                  </a:lnTo>
                  <a:lnTo>
                    <a:pt x="10488803" y="0"/>
                  </a:lnTo>
                  <a:cubicBezTo>
                    <a:pt x="10563479" y="0"/>
                    <a:pt x="10624185" y="60198"/>
                    <a:pt x="10624185" y="134620"/>
                  </a:cubicBezTo>
                  <a:lnTo>
                    <a:pt x="10624185" y="2851404"/>
                  </a:lnTo>
                  <a:lnTo>
                    <a:pt x="10611485" y="2851404"/>
                  </a:lnTo>
                  <a:lnTo>
                    <a:pt x="10624185" y="2851404"/>
                  </a:lnTo>
                  <a:cubicBezTo>
                    <a:pt x="10624185" y="2925826"/>
                    <a:pt x="10563479" y="2986024"/>
                    <a:pt x="10488803" y="2986024"/>
                  </a:cubicBezTo>
                  <a:lnTo>
                    <a:pt x="10488803" y="2973324"/>
                  </a:lnTo>
                  <a:lnTo>
                    <a:pt x="10488803" y="2986024"/>
                  </a:lnTo>
                  <a:lnTo>
                    <a:pt x="135382" y="2986024"/>
                  </a:lnTo>
                  <a:lnTo>
                    <a:pt x="135382" y="2973324"/>
                  </a:lnTo>
                  <a:lnTo>
                    <a:pt x="135382" y="2986024"/>
                  </a:lnTo>
                  <a:cubicBezTo>
                    <a:pt x="60706" y="2986151"/>
                    <a:pt x="0" y="2925953"/>
                    <a:pt x="0" y="2851404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2851404"/>
                  </a:lnTo>
                  <a:lnTo>
                    <a:pt x="12700" y="2851404"/>
                  </a:lnTo>
                  <a:lnTo>
                    <a:pt x="25400" y="2851404"/>
                  </a:lnTo>
                  <a:cubicBezTo>
                    <a:pt x="25400" y="2911602"/>
                    <a:pt x="74549" y="2960624"/>
                    <a:pt x="135382" y="2960624"/>
                  </a:cubicBezTo>
                  <a:lnTo>
                    <a:pt x="10488803" y="2960624"/>
                  </a:lnTo>
                  <a:cubicBezTo>
                    <a:pt x="10549636" y="2960624"/>
                    <a:pt x="10598785" y="2911602"/>
                    <a:pt x="10598785" y="2851404"/>
                  </a:cubicBezTo>
                  <a:lnTo>
                    <a:pt x="10598785" y="134620"/>
                  </a:lnTo>
                  <a:lnTo>
                    <a:pt x="10611485" y="134620"/>
                  </a:lnTo>
                  <a:lnTo>
                    <a:pt x="10598785" y="134620"/>
                  </a:lnTo>
                  <a:cubicBezTo>
                    <a:pt x="10598785" y="74422"/>
                    <a:pt x="10549636" y="25400"/>
                    <a:pt x="10488803" y="25400"/>
                  </a:cubicBezTo>
                  <a:lnTo>
                    <a:pt x="135382" y="25400"/>
                  </a:lnTo>
                  <a:lnTo>
                    <a:pt x="135382" y="12700"/>
                  </a:lnTo>
                  <a:lnTo>
                    <a:pt x="135382" y="25400"/>
                  </a:lnTo>
                  <a:cubicBezTo>
                    <a:pt x="74549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D4AF37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8" id="18"/>
          <p:cNvGrpSpPr/>
          <p:nvPr/>
        </p:nvGrpSpPr>
        <p:grpSpPr>
          <a:xfrm rot="0">
            <a:off x="9355188" y="2325891"/>
            <a:ext cx="76200" cy="2220516"/>
            <a:chOff x="0" y="0"/>
            <a:chExt cx="101600" cy="296068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1600" cy="2960751"/>
            </a:xfrm>
            <a:custGeom>
              <a:avLst/>
              <a:gdLst/>
              <a:ahLst/>
              <a:cxnLst/>
              <a:rect r="r" b="b" t="t" l="l"/>
              <a:pathLst>
                <a:path h="2960751" w="10160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2909951"/>
                  </a:lnTo>
                  <a:cubicBezTo>
                    <a:pt x="101600" y="2938018"/>
                    <a:pt x="78867" y="2960751"/>
                    <a:pt x="50800" y="2960751"/>
                  </a:cubicBezTo>
                  <a:cubicBezTo>
                    <a:pt x="22733" y="2960751"/>
                    <a:pt x="0" y="2938018"/>
                    <a:pt x="0" y="2909951"/>
                  </a:cubicBezTo>
                  <a:close/>
                </a:path>
              </a:pathLst>
            </a:custGeom>
            <a:solidFill>
              <a:srgbClr val="D4AF37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0" id="20"/>
          <p:cNvSpPr txBox="true"/>
          <p:nvPr/>
        </p:nvSpPr>
        <p:spPr>
          <a:xfrm rot="0">
            <a:off x="9631261" y="2525763"/>
            <a:ext cx="4209898" cy="282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Strategy A: Maximum Sharpe Portfolio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631261" y="2932214"/>
            <a:ext cx="7492155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Expected Return: 27.30% annually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31261" y="3284934"/>
            <a:ext cx="7492155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Volatility: 19.64% annually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631261" y="3637655"/>
            <a:ext cx="7492155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Sharpe Ratio: 1.390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631261" y="3990384"/>
            <a:ext cx="7492155" cy="35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Status: </a:t>
            </a:r>
            <a:r>
              <a:rPr lang="en-US" sz="1375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⭐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b="true" sz="1375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RECOMMENDED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(best risk-adjusted returns)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9364713" y="4717704"/>
            <a:ext cx="7968110" cy="2239566"/>
            <a:chOff x="0" y="0"/>
            <a:chExt cx="10624147" cy="298608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12700" y="12700"/>
              <a:ext cx="10598785" cy="2960624"/>
            </a:xfrm>
            <a:custGeom>
              <a:avLst/>
              <a:gdLst/>
              <a:ahLst/>
              <a:cxnLst/>
              <a:rect r="r" b="b" t="t" l="l"/>
              <a:pathLst>
                <a:path h="2960624" w="10598785">
                  <a:moveTo>
                    <a:pt x="0" y="121920"/>
                  </a:moveTo>
                  <a:cubicBezTo>
                    <a:pt x="0" y="54610"/>
                    <a:pt x="54864" y="0"/>
                    <a:pt x="122682" y="0"/>
                  </a:cubicBezTo>
                  <a:lnTo>
                    <a:pt x="10476103" y="0"/>
                  </a:lnTo>
                  <a:cubicBezTo>
                    <a:pt x="10543794" y="0"/>
                    <a:pt x="10598785" y="54610"/>
                    <a:pt x="10598785" y="121920"/>
                  </a:cubicBezTo>
                  <a:lnTo>
                    <a:pt x="10598785" y="2838704"/>
                  </a:lnTo>
                  <a:cubicBezTo>
                    <a:pt x="10598785" y="2906014"/>
                    <a:pt x="10543922" y="2960624"/>
                    <a:pt x="10476103" y="2960624"/>
                  </a:cubicBezTo>
                  <a:lnTo>
                    <a:pt x="122682" y="2960624"/>
                  </a:lnTo>
                  <a:cubicBezTo>
                    <a:pt x="54991" y="2960624"/>
                    <a:pt x="0" y="2906014"/>
                    <a:pt x="0" y="2838704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624185" cy="2986024"/>
            </a:xfrm>
            <a:custGeom>
              <a:avLst/>
              <a:gdLst/>
              <a:ahLst/>
              <a:cxnLst/>
              <a:rect r="r" b="b" t="t" l="l"/>
              <a:pathLst>
                <a:path h="2986024" w="10624185">
                  <a:moveTo>
                    <a:pt x="0" y="134620"/>
                  </a:moveTo>
                  <a:cubicBezTo>
                    <a:pt x="0" y="60198"/>
                    <a:pt x="60706" y="0"/>
                    <a:pt x="135382" y="0"/>
                  </a:cubicBezTo>
                  <a:lnTo>
                    <a:pt x="10488803" y="0"/>
                  </a:lnTo>
                  <a:lnTo>
                    <a:pt x="10488803" y="12700"/>
                  </a:lnTo>
                  <a:lnTo>
                    <a:pt x="10488803" y="0"/>
                  </a:lnTo>
                  <a:cubicBezTo>
                    <a:pt x="10563479" y="0"/>
                    <a:pt x="10624185" y="60198"/>
                    <a:pt x="10624185" y="134620"/>
                  </a:cubicBezTo>
                  <a:lnTo>
                    <a:pt x="10624185" y="2851404"/>
                  </a:lnTo>
                  <a:lnTo>
                    <a:pt x="10611485" y="2851404"/>
                  </a:lnTo>
                  <a:lnTo>
                    <a:pt x="10624185" y="2851404"/>
                  </a:lnTo>
                  <a:cubicBezTo>
                    <a:pt x="10624185" y="2925826"/>
                    <a:pt x="10563479" y="2986024"/>
                    <a:pt x="10488803" y="2986024"/>
                  </a:cubicBezTo>
                  <a:lnTo>
                    <a:pt x="10488803" y="2973324"/>
                  </a:lnTo>
                  <a:lnTo>
                    <a:pt x="10488803" y="2986024"/>
                  </a:lnTo>
                  <a:lnTo>
                    <a:pt x="135382" y="2986024"/>
                  </a:lnTo>
                  <a:lnTo>
                    <a:pt x="135382" y="2973324"/>
                  </a:lnTo>
                  <a:lnTo>
                    <a:pt x="135382" y="2986024"/>
                  </a:lnTo>
                  <a:cubicBezTo>
                    <a:pt x="60706" y="2986151"/>
                    <a:pt x="0" y="2925953"/>
                    <a:pt x="0" y="2851404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2851404"/>
                  </a:lnTo>
                  <a:lnTo>
                    <a:pt x="12700" y="2851404"/>
                  </a:lnTo>
                  <a:lnTo>
                    <a:pt x="25400" y="2851404"/>
                  </a:lnTo>
                  <a:cubicBezTo>
                    <a:pt x="25400" y="2911602"/>
                    <a:pt x="74549" y="2960624"/>
                    <a:pt x="135382" y="2960624"/>
                  </a:cubicBezTo>
                  <a:lnTo>
                    <a:pt x="10488803" y="2960624"/>
                  </a:lnTo>
                  <a:cubicBezTo>
                    <a:pt x="10549636" y="2960624"/>
                    <a:pt x="10598785" y="2911602"/>
                    <a:pt x="10598785" y="2851404"/>
                  </a:cubicBezTo>
                  <a:lnTo>
                    <a:pt x="10598785" y="134620"/>
                  </a:lnTo>
                  <a:lnTo>
                    <a:pt x="10611485" y="134620"/>
                  </a:lnTo>
                  <a:lnTo>
                    <a:pt x="10598785" y="134620"/>
                  </a:lnTo>
                  <a:cubicBezTo>
                    <a:pt x="10598785" y="74422"/>
                    <a:pt x="10549636" y="25400"/>
                    <a:pt x="10488803" y="25400"/>
                  </a:cubicBezTo>
                  <a:lnTo>
                    <a:pt x="135382" y="25400"/>
                  </a:lnTo>
                  <a:lnTo>
                    <a:pt x="135382" y="12700"/>
                  </a:lnTo>
                  <a:lnTo>
                    <a:pt x="135382" y="25400"/>
                  </a:lnTo>
                  <a:cubicBezTo>
                    <a:pt x="74549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17A2B8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9355188" y="4727229"/>
            <a:ext cx="76200" cy="2220516"/>
            <a:chOff x="0" y="0"/>
            <a:chExt cx="101600" cy="296068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1600" cy="2960751"/>
            </a:xfrm>
            <a:custGeom>
              <a:avLst/>
              <a:gdLst/>
              <a:ahLst/>
              <a:cxnLst/>
              <a:rect r="r" b="b" t="t" l="l"/>
              <a:pathLst>
                <a:path h="2960751" w="10160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2909951"/>
                  </a:lnTo>
                  <a:cubicBezTo>
                    <a:pt x="101600" y="2938018"/>
                    <a:pt x="78867" y="2960751"/>
                    <a:pt x="50800" y="2960751"/>
                  </a:cubicBezTo>
                  <a:cubicBezTo>
                    <a:pt x="22733" y="2960751"/>
                    <a:pt x="0" y="2938018"/>
                    <a:pt x="0" y="2909951"/>
                  </a:cubicBezTo>
                  <a:close/>
                </a:path>
              </a:pathLst>
            </a:custGeom>
            <a:solidFill>
              <a:srgbClr val="17A2B8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0" id="30"/>
          <p:cNvSpPr txBox="true"/>
          <p:nvPr/>
        </p:nvSpPr>
        <p:spPr>
          <a:xfrm rot="0">
            <a:off x="9631261" y="4927102"/>
            <a:ext cx="4327627" cy="282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Strategy B: Minimum Variance Portfolio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631261" y="5333552"/>
            <a:ext cx="7492155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Expected Return: 12.40% annually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631261" y="5686273"/>
            <a:ext cx="7492155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Volatility: 13.26% annually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631261" y="6039002"/>
            <a:ext cx="7492155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Sharpe Ratio: 0.935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631261" y="6391723"/>
            <a:ext cx="7492155" cy="35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Status: </a:t>
            </a:r>
            <a:r>
              <a:rPr lang="en-US" sz="1375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🛡️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b="true" sz="1375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DEFENSIVE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(lowest risk)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9364713" y="7119042"/>
            <a:ext cx="7968110" cy="2239566"/>
            <a:chOff x="0" y="0"/>
            <a:chExt cx="10624147" cy="2986088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12700" y="12700"/>
              <a:ext cx="10598785" cy="2960624"/>
            </a:xfrm>
            <a:custGeom>
              <a:avLst/>
              <a:gdLst/>
              <a:ahLst/>
              <a:cxnLst/>
              <a:rect r="r" b="b" t="t" l="l"/>
              <a:pathLst>
                <a:path h="2960624" w="10598785">
                  <a:moveTo>
                    <a:pt x="0" y="121920"/>
                  </a:moveTo>
                  <a:cubicBezTo>
                    <a:pt x="0" y="54610"/>
                    <a:pt x="54864" y="0"/>
                    <a:pt x="122682" y="0"/>
                  </a:cubicBezTo>
                  <a:lnTo>
                    <a:pt x="10476103" y="0"/>
                  </a:lnTo>
                  <a:cubicBezTo>
                    <a:pt x="10543794" y="0"/>
                    <a:pt x="10598785" y="54610"/>
                    <a:pt x="10598785" y="121920"/>
                  </a:cubicBezTo>
                  <a:lnTo>
                    <a:pt x="10598785" y="2838704"/>
                  </a:lnTo>
                  <a:cubicBezTo>
                    <a:pt x="10598785" y="2906014"/>
                    <a:pt x="10543922" y="2960624"/>
                    <a:pt x="10476103" y="2960624"/>
                  </a:cubicBezTo>
                  <a:lnTo>
                    <a:pt x="122682" y="2960624"/>
                  </a:lnTo>
                  <a:cubicBezTo>
                    <a:pt x="54991" y="2960624"/>
                    <a:pt x="0" y="2906014"/>
                    <a:pt x="0" y="2838704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624185" cy="2986024"/>
            </a:xfrm>
            <a:custGeom>
              <a:avLst/>
              <a:gdLst/>
              <a:ahLst/>
              <a:cxnLst/>
              <a:rect r="r" b="b" t="t" l="l"/>
              <a:pathLst>
                <a:path h="2986024" w="10624185">
                  <a:moveTo>
                    <a:pt x="0" y="134620"/>
                  </a:moveTo>
                  <a:cubicBezTo>
                    <a:pt x="0" y="60198"/>
                    <a:pt x="60706" y="0"/>
                    <a:pt x="135382" y="0"/>
                  </a:cubicBezTo>
                  <a:lnTo>
                    <a:pt x="10488803" y="0"/>
                  </a:lnTo>
                  <a:lnTo>
                    <a:pt x="10488803" y="12700"/>
                  </a:lnTo>
                  <a:lnTo>
                    <a:pt x="10488803" y="0"/>
                  </a:lnTo>
                  <a:cubicBezTo>
                    <a:pt x="10563479" y="0"/>
                    <a:pt x="10624185" y="60198"/>
                    <a:pt x="10624185" y="134620"/>
                  </a:cubicBezTo>
                  <a:lnTo>
                    <a:pt x="10624185" y="2851404"/>
                  </a:lnTo>
                  <a:lnTo>
                    <a:pt x="10611485" y="2851404"/>
                  </a:lnTo>
                  <a:lnTo>
                    <a:pt x="10624185" y="2851404"/>
                  </a:lnTo>
                  <a:cubicBezTo>
                    <a:pt x="10624185" y="2925826"/>
                    <a:pt x="10563479" y="2986024"/>
                    <a:pt x="10488803" y="2986024"/>
                  </a:cubicBezTo>
                  <a:lnTo>
                    <a:pt x="10488803" y="2973324"/>
                  </a:lnTo>
                  <a:lnTo>
                    <a:pt x="10488803" y="2986024"/>
                  </a:lnTo>
                  <a:lnTo>
                    <a:pt x="135382" y="2986024"/>
                  </a:lnTo>
                  <a:lnTo>
                    <a:pt x="135382" y="2973324"/>
                  </a:lnTo>
                  <a:lnTo>
                    <a:pt x="135382" y="2986024"/>
                  </a:lnTo>
                  <a:cubicBezTo>
                    <a:pt x="60706" y="2986151"/>
                    <a:pt x="0" y="2925953"/>
                    <a:pt x="0" y="2851404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2851404"/>
                  </a:lnTo>
                  <a:lnTo>
                    <a:pt x="12700" y="2851404"/>
                  </a:lnTo>
                  <a:lnTo>
                    <a:pt x="25400" y="2851404"/>
                  </a:lnTo>
                  <a:cubicBezTo>
                    <a:pt x="25400" y="2911602"/>
                    <a:pt x="74549" y="2960624"/>
                    <a:pt x="135382" y="2960624"/>
                  </a:cubicBezTo>
                  <a:lnTo>
                    <a:pt x="10488803" y="2960624"/>
                  </a:lnTo>
                  <a:cubicBezTo>
                    <a:pt x="10549636" y="2960624"/>
                    <a:pt x="10598785" y="2911602"/>
                    <a:pt x="10598785" y="2851404"/>
                  </a:cubicBezTo>
                  <a:lnTo>
                    <a:pt x="10598785" y="134620"/>
                  </a:lnTo>
                  <a:lnTo>
                    <a:pt x="10611485" y="134620"/>
                  </a:lnTo>
                  <a:lnTo>
                    <a:pt x="10598785" y="134620"/>
                  </a:lnTo>
                  <a:cubicBezTo>
                    <a:pt x="10598785" y="74422"/>
                    <a:pt x="10549636" y="25400"/>
                    <a:pt x="10488803" y="25400"/>
                  </a:cubicBezTo>
                  <a:lnTo>
                    <a:pt x="135382" y="25400"/>
                  </a:lnTo>
                  <a:lnTo>
                    <a:pt x="135382" y="12700"/>
                  </a:lnTo>
                  <a:lnTo>
                    <a:pt x="135382" y="25400"/>
                  </a:lnTo>
                  <a:cubicBezTo>
                    <a:pt x="74549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1A3A4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8" id="38"/>
          <p:cNvGrpSpPr/>
          <p:nvPr/>
        </p:nvGrpSpPr>
        <p:grpSpPr>
          <a:xfrm rot="0">
            <a:off x="9355188" y="7128567"/>
            <a:ext cx="76200" cy="2220516"/>
            <a:chOff x="0" y="0"/>
            <a:chExt cx="101600" cy="2960688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01600" cy="2960751"/>
            </a:xfrm>
            <a:custGeom>
              <a:avLst/>
              <a:gdLst/>
              <a:ahLst/>
              <a:cxnLst/>
              <a:rect r="r" b="b" t="t" l="l"/>
              <a:pathLst>
                <a:path h="2960751" w="10160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2909951"/>
                  </a:lnTo>
                  <a:cubicBezTo>
                    <a:pt x="101600" y="2938018"/>
                    <a:pt x="78867" y="2960751"/>
                    <a:pt x="50800" y="2960751"/>
                  </a:cubicBezTo>
                  <a:cubicBezTo>
                    <a:pt x="22733" y="2960751"/>
                    <a:pt x="0" y="2938018"/>
                    <a:pt x="0" y="2909951"/>
                  </a:cubicBezTo>
                  <a:close/>
                </a:path>
              </a:pathLst>
            </a:custGeom>
            <a:solidFill>
              <a:srgbClr val="1A3A4A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0" id="40"/>
          <p:cNvSpPr txBox="true"/>
          <p:nvPr/>
        </p:nvSpPr>
        <p:spPr>
          <a:xfrm rot="0">
            <a:off x="9631261" y="7328449"/>
            <a:ext cx="3987698" cy="282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Strategy C: Equal Weight Benchmark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631261" y="7734891"/>
            <a:ext cx="7492155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Expected Return: 31.83% annually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9631261" y="8087620"/>
            <a:ext cx="7492155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Volatility: 27.36% annually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631261" y="8440341"/>
            <a:ext cx="7492155" cy="346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Sharpe Ratio: 1.163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9631261" y="8793061"/>
            <a:ext cx="7492155" cy="35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07367" indent="-103684" lvl="1">
              <a:lnSpc>
                <a:spcPts val="2250"/>
              </a:lnSpc>
              <a:buFont typeface="Arial"/>
              <a:buChar char="•"/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Status: </a:t>
            </a:r>
            <a:r>
              <a:rPr lang="en-US" sz="1375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📊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b="true" sz="1375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REFERENCE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(equal allocation to all 12 assets)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1079744" y="1050284"/>
            <a:ext cx="16047539" cy="790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Recommended Portfolio: Maximum Sharpe Allocation</a:t>
            </a:r>
          </a:p>
        </p:txBody>
      </p:sp>
      <p:sp>
        <p:nvSpPr>
          <p:cNvPr name="Freeform 6" id="6" descr="preencoded.png"/>
          <p:cNvSpPr/>
          <p:nvPr/>
        </p:nvSpPr>
        <p:spPr>
          <a:xfrm flipH="false" flipV="false" rot="0">
            <a:off x="1079744" y="2488254"/>
            <a:ext cx="4872038" cy="4872038"/>
          </a:xfrm>
          <a:custGeom>
            <a:avLst/>
            <a:gdLst/>
            <a:ahLst/>
            <a:cxnLst/>
            <a:rect r="r" b="b" t="t" l="l"/>
            <a:pathLst>
              <a:path h="4872038" w="4872038">
                <a:moveTo>
                  <a:pt x="0" y="0"/>
                </a:moveTo>
                <a:lnTo>
                  <a:pt x="4872038" y="0"/>
                </a:lnTo>
                <a:lnTo>
                  <a:pt x="4872038" y="4872037"/>
                </a:lnTo>
                <a:lnTo>
                  <a:pt x="0" y="48720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781477" y="2438400"/>
            <a:ext cx="5219109" cy="481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5"/>
              </a:lnSpc>
            </a:pPr>
            <a:r>
              <a:rPr lang="en-US" sz="2874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🏆</a:t>
            </a:r>
            <a:r>
              <a:rPr lang="en-US" sz="2874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 ALLOCATION RATIONALE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81477" y="3100387"/>
            <a:ext cx="9436151" cy="1251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b="true" sz="1937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Gold (54.1%) - Portfolio Anchor:</a:t>
            </a: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Exhibits lowest volatility (0.94% daily) and negative correlation with equities, providing approximately 50% of portfolio stability and acting as a crucial safe-haven asset during market uncertainty.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81477" y="4371680"/>
            <a:ext cx="9436151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b="true" sz="1937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Growth Components: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81477" y="4852987"/>
            <a:ext cx="9436151" cy="856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0824" indent="-240275" lvl="2">
              <a:lnSpc>
                <a:spcPts val="3062"/>
              </a:lnSpc>
              <a:buFont typeface="Arial"/>
              <a:buChar char="⚬"/>
            </a:pPr>
            <a:r>
              <a:rPr lang="en-US" b="true" sz="1937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NVDA (18.6%):</a:t>
            </a: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Leader in the AI boom, demonstrating an impressive +1502% growth.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781477" y="5729287"/>
            <a:ext cx="9436151" cy="856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0824" indent="-240275" lvl="2">
              <a:lnSpc>
                <a:spcPts val="3062"/>
              </a:lnSpc>
              <a:buFont typeface="Arial"/>
              <a:buChar char="⚬"/>
            </a:pPr>
            <a:r>
              <a:rPr lang="en-US" b="true" sz="1937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MSFT (10.7%):</a:t>
            </a: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Dominant in cloud computing, offering robust growth potential.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81477" y="6605587"/>
            <a:ext cx="9436151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0824" indent="-240275" lvl="2">
              <a:lnSpc>
                <a:spcPts val="3062"/>
              </a:lnSpc>
              <a:buFont typeface="Arial"/>
              <a:buChar char="⚬"/>
            </a:pPr>
            <a:r>
              <a:rPr lang="en-US" b="true" sz="1937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TSLA (6.4%):</a:t>
            </a: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Exposure to the electric vehicle revolution.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81477" y="7086895"/>
            <a:ext cx="9436151" cy="1251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b="true" sz="1937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Crypto Allocation (8.3% BTC):</a:t>
            </a: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Provides small but meaningful upside potential and diversifies into alternative asset classes, capturing Bitcoin's post-2022 recovery.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81477" y="8566252"/>
            <a:ext cx="9036253" cy="40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RESULT: Balanced portfolio with 54% stability + 46% growth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1079744" y="1215476"/>
            <a:ext cx="15324239" cy="790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62"/>
              </a:lnSpc>
            </a:pPr>
            <a:r>
              <a:rPr lang="en-US" sz="481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Backtest Results: Portfolio Performance (2018-2024)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74982" y="2618032"/>
            <a:ext cx="7425928" cy="318049"/>
            <a:chOff x="0" y="0"/>
            <a:chExt cx="9901238" cy="42406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" y="6350"/>
              <a:ext cx="9888601" cy="411353"/>
            </a:xfrm>
            <a:custGeom>
              <a:avLst/>
              <a:gdLst/>
              <a:ahLst/>
              <a:cxnLst/>
              <a:rect r="r" b="b" t="t" l="l"/>
              <a:pathLst>
                <a:path h="411353" w="9888601">
                  <a:moveTo>
                    <a:pt x="0" y="138176"/>
                  </a:moveTo>
                  <a:cubicBezTo>
                    <a:pt x="0" y="61849"/>
                    <a:pt x="63754" y="0"/>
                    <a:pt x="142367" y="0"/>
                  </a:cubicBezTo>
                  <a:lnTo>
                    <a:pt x="9746234" y="0"/>
                  </a:lnTo>
                  <a:cubicBezTo>
                    <a:pt x="9824847" y="0"/>
                    <a:pt x="9888601" y="61849"/>
                    <a:pt x="9888601" y="138176"/>
                  </a:cubicBezTo>
                  <a:lnTo>
                    <a:pt x="9888601" y="273177"/>
                  </a:lnTo>
                  <a:cubicBezTo>
                    <a:pt x="9888601" y="349504"/>
                    <a:pt x="9824847" y="411353"/>
                    <a:pt x="9746234" y="411353"/>
                  </a:cubicBezTo>
                  <a:lnTo>
                    <a:pt x="142367" y="411353"/>
                  </a:lnTo>
                  <a:cubicBezTo>
                    <a:pt x="63754" y="411353"/>
                    <a:pt x="0" y="349504"/>
                    <a:pt x="0" y="273177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901301" cy="424053"/>
            </a:xfrm>
            <a:custGeom>
              <a:avLst/>
              <a:gdLst/>
              <a:ahLst/>
              <a:cxnLst/>
              <a:rect r="r" b="b" t="t" l="l"/>
              <a:pathLst>
                <a:path h="424053" w="9901301">
                  <a:moveTo>
                    <a:pt x="0" y="144526"/>
                  </a:moveTo>
                  <a:cubicBezTo>
                    <a:pt x="0" y="64516"/>
                    <a:pt x="66675" y="0"/>
                    <a:pt x="148717" y="0"/>
                  </a:cubicBezTo>
                  <a:lnTo>
                    <a:pt x="9752584" y="0"/>
                  </a:lnTo>
                  <a:lnTo>
                    <a:pt x="9752584" y="6350"/>
                  </a:lnTo>
                  <a:lnTo>
                    <a:pt x="9752584" y="0"/>
                  </a:lnTo>
                  <a:cubicBezTo>
                    <a:pt x="9834499" y="0"/>
                    <a:pt x="9901301" y="64516"/>
                    <a:pt x="9901301" y="144526"/>
                  </a:cubicBezTo>
                  <a:lnTo>
                    <a:pt x="9894951" y="144526"/>
                  </a:lnTo>
                  <a:lnTo>
                    <a:pt x="9901301" y="144526"/>
                  </a:lnTo>
                  <a:lnTo>
                    <a:pt x="9901301" y="279527"/>
                  </a:lnTo>
                  <a:lnTo>
                    <a:pt x="9894951" y="279527"/>
                  </a:lnTo>
                  <a:lnTo>
                    <a:pt x="9901301" y="279527"/>
                  </a:lnTo>
                  <a:cubicBezTo>
                    <a:pt x="9901301" y="359537"/>
                    <a:pt x="9834626" y="424053"/>
                    <a:pt x="9752584" y="424053"/>
                  </a:cubicBezTo>
                  <a:lnTo>
                    <a:pt x="9752584" y="417703"/>
                  </a:lnTo>
                  <a:lnTo>
                    <a:pt x="9752584" y="424053"/>
                  </a:lnTo>
                  <a:lnTo>
                    <a:pt x="148717" y="424053"/>
                  </a:lnTo>
                  <a:lnTo>
                    <a:pt x="148717" y="417703"/>
                  </a:lnTo>
                  <a:lnTo>
                    <a:pt x="148717" y="424053"/>
                  </a:lnTo>
                  <a:cubicBezTo>
                    <a:pt x="66675" y="424053"/>
                    <a:pt x="0" y="359537"/>
                    <a:pt x="0" y="279527"/>
                  </a:cubicBezTo>
                  <a:lnTo>
                    <a:pt x="0" y="144526"/>
                  </a:lnTo>
                  <a:lnTo>
                    <a:pt x="6350" y="144526"/>
                  </a:lnTo>
                  <a:lnTo>
                    <a:pt x="0" y="144526"/>
                  </a:lnTo>
                  <a:moveTo>
                    <a:pt x="12700" y="144526"/>
                  </a:moveTo>
                  <a:lnTo>
                    <a:pt x="12700" y="279527"/>
                  </a:lnTo>
                  <a:lnTo>
                    <a:pt x="6350" y="279527"/>
                  </a:lnTo>
                  <a:lnTo>
                    <a:pt x="12700" y="279527"/>
                  </a:lnTo>
                  <a:cubicBezTo>
                    <a:pt x="12700" y="352171"/>
                    <a:pt x="73406" y="411353"/>
                    <a:pt x="148717" y="411353"/>
                  </a:cubicBezTo>
                  <a:lnTo>
                    <a:pt x="9752584" y="411353"/>
                  </a:lnTo>
                  <a:cubicBezTo>
                    <a:pt x="9827895" y="411353"/>
                    <a:pt x="9888601" y="352171"/>
                    <a:pt x="9888601" y="279527"/>
                  </a:cubicBezTo>
                  <a:lnTo>
                    <a:pt x="9888601" y="144526"/>
                  </a:lnTo>
                  <a:cubicBezTo>
                    <a:pt x="9888601" y="71882"/>
                    <a:pt x="9827895" y="12700"/>
                    <a:pt x="9752584" y="12700"/>
                  </a:cubicBezTo>
                  <a:lnTo>
                    <a:pt x="148717" y="12700"/>
                  </a:lnTo>
                  <a:lnTo>
                    <a:pt x="148717" y="6350"/>
                  </a:lnTo>
                  <a:lnTo>
                    <a:pt x="148717" y="12700"/>
                  </a:lnTo>
                  <a:cubicBezTo>
                    <a:pt x="73406" y="12700"/>
                    <a:pt x="12700" y="71882"/>
                    <a:pt x="12700" y="144526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1079744" y="3220641"/>
            <a:ext cx="3085357" cy="40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Starting Capital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9744" y="3706711"/>
            <a:ext cx="7909922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$100,000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293428" y="2618032"/>
            <a:ext cx="6454673" cy="318049"/>
            <a:chOff x="0" y="0"/>
            <a:chExt cx="8606231" cy="42406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593455" cy="411353"/>
            </a:xfrm>
            <a:custGeom>
              <a:avLst/>
              <a:gdLst/>
              <a:ahLst/>
              <a:cxnLst/>
              <a:rect r="r" b="b" t="t" l="l"/>
              <a:pathLst>
                <a:path h="411353" w="8593455">
                  <a:moveTo>
                    <a:pt x="0" y="138176"/>
                  </a:moveTo>
                  <a:cubicBezTo>
                    <a:pt x="0" y="61849"/>
                    <a:pt x="63754" y="0"/>
                    <a:pt x="142240" y="0"/>
                  </a:cubicBezTo>
                  <a:lnTo>
                    <a:pt x="8451215" y="0"/>
                  </a:lnTo>
                  <a:cubicBezTo>
                    <a:pt x="8529828" y="0"/>
                    <a:pt x="8593455" y="61849"/>
                    <a:pt x="8593455" y="138176"/>
                  </a:cubicBezTo>
                  <a:lnTo>
                    <a:pt x="8593455" y="273177"/>
                  </a:lnTo>
                  <a:cubicBezTo>
                    <a:pt x="8593455" y="349504"/>
                    <a:pt x="8529701" y="411353"/>
                    <a:pt x="8451215" y="411353"/>
                  </a:cubicBezTo>
                  <a:lnTo>
                    <a:pt x="142240" y="411353"/>
                  </a:lnTo>
                  <a:cubicBezTo>
                    <a:pt x="63754" y="411353"/>
                    <a:pt x="0" y="349504"/>
                    <a:pt x="0" y="273177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606155" cy="424053"/>
            </a:xfrm>
            <a:custGeom>
              <a:avLst/>
              <a:gdLst/>
              <a:ahLst/>
              <a:cxnLst/>
              <a:rect r="r" b="b" t="t" l="l"/>
              <a:pathLst>
                <a:path h="424053" w="8606155">
                  <a:moveTo>
                    <a:pt x="0" y="144526"/>
                  </a:moveTo>
                  <a:cubicBezTo>
                    <a:pt x="0" y="64516"/>
                    <a:pt x="66675" y="0"/>
                    <a:pt x="148590" y="0"/>
                  </a:cubicBezTo>
                  <a:lnTo>
                    <a:pt x="8457565" y="0"/>
                  </a:lnTo>
                  <a:lnTo>
                    <a:pt x="8457565" y="6350"/>
                  </a:lnTo>
                  <a:lnTo>
                    <a:pt x="8457565" y="0"/>
                  </a:lnTo>
                  <a:cubicBezTo>
                    <a:pt x="8539480" y="0"/>
                    <a:pt x="8606155" y="64516"/>
                    <a:pt x="8606155" y="144526"/>
                  </a:cubicBezTo>
                  <a:lnTo>
                    <a:pt x="8599805" y="144526"/>
                  </a:lnTo>
                  <a:lnTo>
                    <a:pt x="8606155" y="144526"/>
                  </a:lnTo>
                  <a:lnTo>
                    <a:pt x="8606155" y="279527"/>
                  </a:lnTo>
                  <a:lnTo>
                    <a:pt x="8599805" y="279527"/>
                  </a:lnTo>
                  <a:lnTo>
                    <a:pt x="8606155" y="279527"/>
                  </a:lnTo>
                  <a:cubicBezTo>
                    <a:pt x="8606155" y="359537"/>
                    <a:pt x="8539480" y="424053"/>
                    <a:pt x="8457565" y="424053"/>
                  </a:cubicBezTo>
                  <a:lnTo>
                    <a:pt x="8457565" y="417703"/>
                  </a:lnTo>
                  <a:lnTo>
                    <a:pt x="8457565" y="424053"/>
                  </a:lnTo>
                  <a:lnTo>
                    <a:pt x="148590" y="424053"/>
                  </a:lnTo>
                  <a:lnTo>
                    <a:pt x="148590" y="417703"/>
                  </a:lnTo>
                  <a:lnTo>
                    <a:pt x="148590" y="424053"/>
                  </a:lnTo>
                  <a:cubicBezTo>
                    <a:pt x="66675" y="424053"/>
                    <a:pt x="0" y="359537"/>
                    <a:pt x="0" y="279527"/>
                  </a:cubicBezTo>
                  <a:lnTo>
                    <a:pt x="0" y="144526"/>
                  </a:lnTo>
                  <a:lnTo>
                    <a:pt x="6350" y="144526"/>
                  </a:lnTo>
                  <a:lnTo>
                    <a:pt x="0" y="144526"/>
                  </a:lnTo>
                  <a:moveTo>
                    <a:pt x="12700" y="144526"/>
                  </a:moveTo>
                  <a:lnTo>
                    <a:pt x="12700" y="279527"/>
                  </a:lnTo>
                  <a:lnTo>
                    <a:pt x="6350" y="279527"/>
                  </a:lnTo>
                  <a:lnTo>
                    <a:pt x="12700" y="279527"/>
                  </a:lnTo>
                  <a:cubicBezTo>
                    <a:pt x="12700" y="352171"/>
                    <a:pt x="73406" y="411353"/>
                    <a:pt x="148590" y="411353"/>
                  </a:cubicBezTo>
                  <a:lnTo>
                    <a:pt x="8457565" y="411353"/>
                  </a:lnTo>
                  <a:cubicBezTo>
                    <a:pt x="8532876" y="411353"/>
                    <a:pt x="8593455" y="352171"/>
                    <a:pt x="8593455" y="279527"/>
                  </a:cubicBezTo>
                  <a:lnTo>
                    <a:pt x="8593455" y="144526"/>
                  </a:lnTo>
                  <a:cubicBezTo>
                    <a:pt x="8593455" y="71882"/>
                    <a:pt x="8532749" y="12700"/>
                    <a:pt x="8457565" y="12700"/>
                  </a:cubicBezTo>
                  <a:lnTo>
                    <a:pt x="148590" y="12700"/>
                  </a:lnTo>
                  <a:lnTo>
                    <a:pt x="148590" y="6350"/>
                  </a:lnTo>
                  <a:lnTo>
                    <a:pt x="148590" y="12700"/>
                  </a:lnTo>
                  <a:cubicBezTo>
                    <a:pt x="73406" y="12700"/>
                    <a:pt x="12700" y="71882"/>
                    <a:pt x="12700" y="144526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9298191" y="2622794"/>
            <a:ext cx="6445148" cy="308524"/>
            <a:chOff x="0" y="0"/>
            <a:chExt cx="8593531" cy="41136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593455" cy="411353"/>
            </a:xfrm>
            <a:custGeom>
              <a:avLst/>
              <a:gdLst/>
              <a:ahLst/>
              <a:cxnLst/>
              <a:rect r="r" b="b" t="t" l="l"/>
              <a:pathLst>
                <a:path h="411353" w="8593455">
                  <a:moveTo>
                    <a:pt x="0" y="138176"/>
                  </a:moveTo>
                  <a:cubicBezTo>
                    <a:pt x="0" y="61849"/>
                    <a:pt x="61849" y="0"/>
                    <a:pt x="138176" y="0"/>
                  </a:cubicBezTo>
                  <a:lnTo>
                    <a:pt x="8455279" y="0"/>
                  </a:lnTo>
                  <a:cubicBezTo>
                    <a:pt x="8531606" y="0"/>
                    <a:pt x="8593455" y="61849"/>
                    <a:pt x="8593455" y="138176"/>
                  </a:cubicBezTo>
                  <a:lnTo>
                    <a:pt x="8593455" y="273177"/>
                  </a:lnTo>
                  <a:cubicBezTo>
                    <a:pt x="8593455" y="349504"/>
                    <a:pt x="8531606" y="411353"/>
                    <a:pt x="8455279" y="411353"/>
                  </a:cubicBezTo>
                  <a:lnTo>
                    <a:pt x="138176" y="411353"/>
                  </a:lnTo>
                  <a:cubicBezTo>
                    <a:pt x="61849" y="411353"/>
                    <a:pt x="0" y="349504"/>
                    <a:pt x="0" y="273177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15928334" y="2670419"/>
            <a:ext cx="1279922" cy="260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$494,172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298191" y="3220641"/>
            <a:ext cx="4506516" cy="40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Maximum Sharpe Portfolio </a:t>
            </a:r>
            <a:r>
              <a:rPr lang="en-US" sz="2375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⭐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298191" y="3706711"/>
            <a:ext cx="7910065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Total Return: +394.17%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298191" y="4249788"/>
            <a:ext cx="7910065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Annualised: 28.63%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074982" y="5323732"/>
            <a:ext cx="6357042" cy="318049"/>
            <a:chOff x="0" y="0"/>
            <a:chExt cx="8476056" cy="42406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6350" y="6350"/>
              <a:ext cx="8463280" cy="411353"/>
            </a:xfrm>
            <a:custGeom>
              <a:avLst/>
              <a:gdLst/>
              <a:ahLst/>
              <a:cxnLst/>
              <a:rect r="r" b="b" t="t" l="l"/>
              <a:pathLst>
                <a:path h="411353" w="8463280">
                  <a:moveTo>
                    <a:pt x="0" y="138176"/>
                  </a:moveTo>
                  <a:cubicBezTo>
                    <a:pt x="0" y="61849"/>
                    <a:pt x="63754" y="0"/>
                    <a:pt x="142240" y="0"/>
                  </a:cubicBezTo>
                  <a:lnTo>
                    <a:pt x="8321040" y="0"/>
                  </a:lnTo>
                  <a:cubicBezTo>
                    <a:pt x="8399653" y="0"/>
                    <a:pt x="8463280" y="61849"/>
                    <a:pt x="8463280" y="138176"/>
                  </a:cubicBezTo>
                  <a:lnTo>
                    <a:pt x="8463280" y="273177"/>
                  </a:lnTo>
                  <a:cubicBezTo>
                    <a:pt x="8463280" y="349504"/>
                    <a:pt x="8399526" y="411353"/>
                    <a:pt x="8321040" y="411353"/>
                  </a:cubicBezTo>
                  <a:lnTo>
                    <a:pt x="142240" y="411353"/>
                  </a:lnTo>
                  <a:cubicBezTo>
                    <a:pt x="63754" y="411353"/>
                    <a:pt x="0" y="349504"/>
                    <a:pt x="0" y="273177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475980" cy="424053"/>
            </a:xfrm>
            <a:custGeom>
              <a:avLst/>
              <a:gdLst/>
              <a:ahLst/>
              <a:cxnLst/>
              <a:rect r="r" b="b" t="t" l="l"/>
              <a:pathLst>
                <a:path h="424053" w="8475980">
                  <a:moveTo>
                    <a:pt x="0" y="144526"/>
                  </a:moveTo>
                  <a:cubicBezTo>
                    <a:pt x="0" y="64516"/>
                    <a:pt x="66675" y="0"/>
                    <a:pt x="148590" y="0"/>
                  </a:cubicBezTo>
                  <a:lnTo>
                    <a:pt x="8327390" y="0"/>
                  </a:lnTo>
                  <a:lnTo>
                    <a:pt x="8327390" y="6350"/>
                  </a:lnTo>
                  <a:lnTo>
                    <a:pt x="8327390" y="0"/>
                  </a:lnTo>
                  <a:cubicBezTo>
                    <a:pt x="8409305" y="0"/>
                    <a:pt x="8475980" y="64516"/>
                    <a:pt x="8475980" y="144526"/>
                  </a:cubicBezTo>
                  <a:lnTo>
                    <a:pt x="8469630" y="144526"/>
                  </a:lnTo>
                  <a:lnTo>
                    <a:pt x="8475980" y="144526"/>
                  </a:lnTo>
                  <a:lnTo>
                    <a:pt x="8475980" y="279527"/>
                  </a:lnTo>
                  <a:lnTo>
                    <a:pt x="8469630" y="279527"/>
                  </a:lnTo>
                  <a:lnTo>
                    <a:pt x="8475980" y="279527"/>
                  </a:lnTo>
                  <a:cubicBezTo>
                    <a:pt x="8475980" y="359537"/>
                    <a:pt x="8409305" y="424053"/>
                    <a:pt x="8327390" y="424053"/>
                  </a:cubicBezTo>
                  <a:lnTo>
                    <a:pt x="8327390" y="417703"/>
                  </a:lnTo>
                  <a:lnTo>
                    <a:pt x="8327390" y="424053"/>
                  </a:lnTo>
                  <a:lnTo>
                    <a:pt x="148590" y="424053"/>
                  </a:lnTo>
                  <a:lnTo>
                    <a:pt x="148590" y="417703"/>
                  </a:lnTo>
                  <a:lnTo>
                    <a:pt x="148590" y="424053"/>
                  </a:lnTo>
                  <a:cubicBezTo>
                    <a:pt x="66675" y="424053"/>
                    <a:pt x="0" y="359537"/>
                    <a:pt x="0" y="279527"/>
                  </a:cubicBezTo>
                  <a:lnTo>
                    <a:pt x="0" y="144526"/>
                  </a:lnTo>
                  <a:lnTo>
                    <a:pt x="6350" y="144526"/>
                  </a:lnTo>
                  <a:lnTo>
                    <a:pt x="0" y="144526"/>
                  </a:lnTo>
                  <a:moveTo>
                    <a:pt x="12700" y="144526"/>
                  </a:moveTo>
                  <a:lnTo>
                    <a:pt x="12700" y="279527"/>
                  </a:lnTo>
                  <a:lnTo>
                    <a:pt x="6350" y="279527"/>
                  </a:lnTo>
                  <a:lnTo>
                    <a:pt x="12700" y="279527"/>
                  </a:lnTo>
                  <a:cubicBezTo>
                    <a:pt x="12700" y="352171"/>
                    <a:pt x="73406" y="411353"/>
                    <a:pt x="148590" y="411353"/>
                  </a:cubicBezTo>
                  <a:lnTo>
                    <a:pt x="8327390" y="411353"/>
                  </a:lnTo>
                  <a:cubicBezTo>
                    <a:pt x="8402574" y="411353"/>
                    <a:pt x="8463280" y="352171"/>
                    <a:pt x="8463280" y="279527"/>
                  </a:cubicBezTo>
                  <a:lnTo>
                    <a:pt x="8463280" y="144526"/>
                  </a:lnTo>
                  <a:cubicBezTo>
                    <a:pt x="8463407" y="71882"/>
                    <a:pt x="8402701" y="12700"/>
                    <a:pt x="8327390" y="12700"/>
                  </a:cubicBezTo>
                  <a:lnTo>
                    <a:pt x="148590" y="12700"/>
                  </a:lnTo>
                  <a:lnTo>
                    <a:pt x="148590" y="6350"/>
                  </a:lnTo>
                  <a:lnTo>
                    <a:pt x="148590" y="12700"/>
                  </a:lnTo>
                  <a:cubicBezTo>
                    <a:pt x="73406" y="12700"/>
                    <a:pt x="12700" y="71882"/>
                    <a:pt x="12700" y="144526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3" id="23"/>
          <p:cNvGrpSpPr/>
          <p:nvPr/>
        </p:nvGrpSpPr>
        <p:grpSpPr>
          <a:xfrm rot="0">
            <a:off x="1079744" y="5328495"/>
            <a:ext cx="6347517" cy="308524"/>
            <a:chOff x="0" y="0"/>
            <a:chExt cx="8463356" cy="411366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463280" cy="411353"/>
            </a:xfrm>
            <a:custGeom>
              <a:avLst/>
              <a:gdLst/>
              <a:ahLst/>
              <a:cxnLst/>
              <a:rect r="r" b="b" t="t" l="l"/>
              <a:pathLst>
                <a:path h="411353" w="8463280">
                  <a:moveTo>
                    <a:pt x="0" y="138176"/>
                  </a:moveTo>
                  <a:cubicBezTo>
                    <a:pt x="0" y="61849"/>
                    <a:pt x="61849" y="0"/>
                    <a:pt x="138176" y="0"/>
                  </a:cubicBezTo>
                  <a:lnTo>
                    <a:pt x="8325104" y="0"/>
                  </a:lnTo>
                  <a:cubicBezTo>
                    <a:pt x="8401431" y="0"/>
                    <a:pt x="8463280" y="61849"/>
                    <a:pt x="8463280" y="138176"/>
                  </a:cubicBezTo>
                  <a:lnTo>
                    <a:pt x="8463280" y="273177"/>
                  </a:lnTo>
                  <a:cubicBezTo>
                    <a:pt x="8463280" y="349504"/>
                    <a:pt x="8401431" y="411353"/>
                    <a:pt x="8325104" y="411353"/>
                  </a:cubicBezTo>
                  <a:lnTo>
                    <a:pt x="138176" y="411353"/>
                  </a:lnTo>
                  <a:cubicBezTo>
                    <a:pt x="61849" y="411353"/>
                    <a:pt x="0" y="349504"/>
                    <a:pt x="0" y="273177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5" id="25"/>
          <p:cNvSpPr txBox="true"/>
          <p:nvPr/>
        </p:nvSpPr>
        <p:spPr>
          <a:xfrm rot="0">
            <a:off x="7612266" y="5376120"/>
            <a:ext cx="1377401" cy="260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$206,686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79744" y="5926341"/>
            <a:ext cx="4684214" cy="40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Minimum Variance Portfolio </a:t>
            </a:r>
            <a:r>
              <a:rPr lang="en-US" sz="2375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🛡️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79744" y="6412411"/>
            <a:ext cx="7909922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Total Return: +105.84%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79744" y="6955479"/>
            <a:ext cx="7909922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Annualised: 12.14%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9293428" y="5323732"/>
            <a:ext cx="6420441" cy="318049"/>
            <a:chOff x="0" y="0"/>
            <a:chExt cx="8560587" cy="424066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6350" y="6350"/>
              <a:ext cx="8547862" cy="411353"/>
            </a:xfrm>
            <a:custGeom>
              <a:avLst/>
              <a:gdLst/>
              <a:ahLst/>
              <a:cxnLst/>
              <a:rect r="r" b="b" t="t" l="l"/>
              <a:pathLst>
                <a:path h="411353" w="8547862">
                  <a:moveTo>
                    <a:pt x="0" y="138176"/>
                  </a:moveTo>
                  <a:cubicBezTo>
                    <a:pt x="0" y="61849"/>
                    <a:pt x="63754" y="0"/>
                    <a:pt x="142240" y="0"/>
                  </a:cubicBezTo>
                  <a:lnTo>
                    <a:pt x="8405622" y="0"/>
                  </a:lnTo>
                  <a:cubicBezTo>
                    <a:pt x="8484235" y="0"/>
                    <a:pt x="8547862" y="61849"/>
                    <a:pt x="8547862" y="138176"/>
                  </a:cubicBezTo>
                  <a:lnTo>
                    <a:pt x="8547862" y="273177"/>
                  </a:lnTo>
                  <a:cubicBezTo>
                    <a:pt x="8547862" y="349504"/>
                    <a:pt x="8484108" y="411353"/>
                    <a:pt x="8405622" y="411353"/>
                  </a:cubicBezTo>
                  <a:lnTo>
                    <a:pt x="142240" y="411353"/>
                  </a:lnTo>
                  <a:cubicBezTo>
                    <a:pt x="63754" y="411353"/>
                    <a:pt x="0" y="349504"/>
                    <a:pt x="0" y="273177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560562" cy="424053"/>
            </a:xfrm>
            <a:custGeom>
              <a:avLst/>
              <a:gdLst/>
              <a:ahLst/>
              <a:cxnLst/>
              <a:rect r="r" b="b" t="t" l="l"/>
              <a:pathLst>
                <a:path h="424053" w="8560562">
                  <a:moveTo>
                    <a:pt x="0" y="144526"/>
                  </a:moveTo>
                  <a:cubicBezTo>
                    <a:pt x="0" y="64516"/>
                    <a:pt x="66675" y="0"/>
                    <a:pt x="148590" y="0"/>
                  </a:cubicBezTo>
                  <a:lnTo>
                    <a:pt x="8411972" y="0"/>
                  </a:lnTo>
                  <a:lnTo>
                    <a:pt x="8411972" y="6350"/>
                  </a:lnTo>
                  <a:lnTo>
                    <a:pt x="8411972" y="0"/>
                  </a:lnTo>
                  <a:cubicBezTo>
                    <a:pt x="8493887" y="0"/>
                    <a:pt x="8560562" y="64516"/>
                    <a:pt x="8560562" y="144526"/>
                  </a:cubicBezTo>
                  <a:lnTo>
                    <a:pt x="8554212" y="144526"/>
                  </a:lnTo>
                  <a:lnTo>
                    <a:pt x="8560562" y="144526"/>
                  </a:lnTo>
                  <a:lnTo>
                    <a:pt x="8560562" y="279527"/>
                  </a:lnTo>
                  <a:lnTo>
                    <a:pt x="8554212" y="279527"/>
                  </a:lnTo>
                  <a:lnTo>
                    <a:pt x="8560562" y="279527"/>
                  </a:lnTo>
                  <a:cubicBezTo>
                    <a:pt x="8560562" y="359537"/>
                    <a:pt x="8493887" y="424053"/>
                    <a:pt x="8411972" y="424053"/>
                  </a:cubicBezTo>
                  <a:lnTo>
                    <a:pt x="8411972" y="417703"/>
                  </a:lnTo>
                  <a:lnTo>
                    <a:pt x="8411972" y="424053"/>
                  </a:lnTo>
                  <a:lnTo>
                    <a:pt x="148590" y="424053"/>
                  </a:lnTo>
                  <a:lnTo>
                    <a:pt x="148590" y="417703"/>
                  </a:lnTo>
                  <a:lnTo>
                    <a:pt x="148590" y="424053"/>
                  </a:lnTo>
                  <a:cubicBezTo>
                    <a:pt x="66675" y="424053"/>
                    <a:pt x="0" y="359537"/>
                    <a:pt x="0" y="279527"/>
                  </a:cubicBezTo>
                  <a:lnTo>
                    <a:pt x="0" y="144526"/>
                  </a:lnTo>
                  <a:lnTo>
                    <a:pt x="6350" y="144526"/>
                  </a:lnTo>
                  <a:lnTo>
                    <a:pt x="0" y="144526"/>
                  </a:lnTo>
                  <a:moveTo>
                    <a:pt x="12700" y="144526"/>
                  </a:moveTo>
                  <a:lnTo>
                    <a:pt x="12700" y="279527"/>
                  </a:lnTo>
                  <a:lnTo>
                    <a:pt x="6350" y="279527"/>
                  </a:lnTo>
                  <a:lnTo>
                    <a:pt x="12700" y="279527"/>
                  </a:lnTo>
                  <a:cubicBezTo>
                    <a:pt x="12700" y="352171"/>
                    <a:pt x="73406" y="411353"/>
                    <a:pt x="148590" y="411353"/>
                  </a:cubicBezTo>
                  <a:lnTo>
                    <a:pt x="8411972" y="411353"/>
                  </a:lnTo>
                  <a:cubicBezTo>
                    <a:pt x="8487156" y="411353"/>
                    <a:pt x="8547862" y="352171"/>
                    <a:pt x="8547862" y="279527"/>
                  </a:cubicBezTo>
                  <a:lnTo>
                    <a:pt x="8547862" y="144526"/>
                  </a:lnTo>
                  <a:cubicBezTo>
                    <a:pt x="8547862" y="71882"/>
                    <a:pt x="8487156" y="12700"/>
                    <a:pt x="8411972" y="12700"/>
                  </a:cubicBezTo>
                  <a:lnTo>
                    <a:pt x="148590" y="12700"/>
                  </a:lnTo>
                  <a:lnTo>
                    <a:pt x="148590" y="6350"/>
                  </a:lnTo>
                  <a:lnTo>
                    <a:pt x="148590" y="12700"/>
                  </a:lnTo>
                  <a:cubicBezTo>
                    <a:pt x="73406" y="12700"/>
                    <a:pt x="12700" y="71882"/>
                    <a:pt x="12700" y="144526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2" id="32"/>
          <p:cNvGrpSpPr/>
          <p:nvPr/>
        </p:nvGrpSpPr>
        <p:grpSpPr>
          <a:xfrm rot="0">
            <a:off x="9298191" y="5328495"/>
            <a:ext cx="6410916" cy="308524"/>
            <a:chOff x="0" y="0"/>
            <a:chExt cx="8547887" cy="411366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547862" cy="411353"/>
            </a:xfrm>
            <a:custGeom>
              <a:avLst/>
              <a:gdLst/>
              <a:ahLst/>
              <a:cxnLst/>
              <a:rect r="r" b="b" t="t" l="l"/>
              <a:pathLst>
                <a:path h="411353" w="8547862">
                  <a:moveTo>
                    <a:pt x="0" y="138176"/>
                  </a:moveTo>
                  <a:cubicBezTo>
                    <a:pt x="0" y="61849"/>
                    <a:pt x="61849" y="0"/>
                    <a:pt x="138176" y="0"/>
                  </a:cubicBezTo>
                  <a:lnTo>
                    <a:pt x="8409686" y="0"/>
                  </a:lnTo>
                  <a:cubicBezTo>
                    <a:pt x="8486013" y="0"/>
                    <a:pt x="8547862" y="61849"/>
                    <a:pt x="8547862" y="138176"/>
                  </a:cubicBezTo>
                  <a:lnTo>
                    <a:pt x="8547862" y="273177"/>
                  </a:lnTo>
                  <a:cubicBezTo>
                    <a:pt x="8547862" y="349504"/>
                    <a:pt x="8486013" y="411353"/>
                    <a:pt x="8409686" y="411353"/>
                  </a:cubicBezTo>
                  <a:lnTo>
                    <a:pt x="138176" y="411353"/>
                  </a:lnTo>
                  <a:cubicBezTo>
                    <a:pt x="61849" y="411353"/>
                    <a:pt x="0" y="349504"/>
                    <a:pt x="0" y="273177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4" id="34"/>
          <p:cNvSpPr txBox="true"/>
          <p:nvPr/>
        </p:nvSpPr>
        <p:spPr>
          <a:xfrm rot="0">
            <a:off x="15894101" y="5376120"/>
            <a:ext cx="1314155" cy="2608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$585,564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298191" y="5926341"/>
            <a:ext cx="4224338" cy="404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Equal Weight Benchmark </a:t>
            </a:r>
            <a:r>
              <a:rPr lang="en-US" sz="2375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📊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298191" y="6412411"/>
            <a:ext cx="7910065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Total Return: +481.90%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298191" y="6955479"/>
            <a:ext cx="7910065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Annualised: 32.24%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79744" y="7628039"/>
            <a:ext cx="16128502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b="true" sz="1937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Maximum Sharpe:</a:t>
            </a: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Achieved the best balance, delivering the highest risk-adjusted returns.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079744" y="8109347"/>
            <a:ext cx="16128502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b="true" sz="1937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Minimum Variance:</a:t>
            </a: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Demonstrated steady, conservative growth with lower volatility.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79744" y="8590655"/>
            <a:ext cx="16128502" cy="46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92199" indent="-146100" lvl="1">
              <a:lnSpc>
                <a:spcPts val="3062"/>
              </a:lnSpc>
              <a:buFont typeface="Arial"/>
              <a:buChar char="•"/>
            </a:pPr>
            <a:r>
              <a:rPr lang="en-US" b="true" sz="1937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Equal Weight:</a:t>
            </a:r>
            <a:r>
              <a:rPr lang="en-US" sz="19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Generated the highest absolute return, but accompanied by the highest volatility risk.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preencoded.png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908152" y="707384"/>
            <a:ext cx="7505405" cy="536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25"/>
              </a:lnSpc>
            </a:pPr>
            <a:r>
              <a:rPr lang="en-US" sz="331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Comprehensive Performance Metrics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08152" y="1292276"/>
            <a:ext cx="6202261" cy="440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Summary: Maximum Sharpe Portfolio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03389" y="1981048"/>
            <a:ext cx="16481222" cy="5427764"/>
            <a:chOff x="0" y="0"/>
            <a:chExt cx="21974962" cy="723701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974938" cy="7236968"/>
            </a:xfrm>
            <a:custGeom>
              <a:avLst/>
              <a:gdLst/>
              <a:ahLst/>
              <a:cxnLst/>
              <a:rect r="r" b="b" t="t" l="l"/>
              <a:pathLst>
                <a:path h="7236968" w="21974938">
                  <a:moveTo>
                    <a:pt x="0" y="100711"/>
                  </a:moveTo>
                  <a:cubicBezTo>
                    <a:pt x="0" y="45085"/>
                    <a:pt x="45212" y="0"/>
                    <a:pt x="100838" y="0"/>
                  </a:cubicBezTo>
                  <a:lnTo>
                    <a:pt x="21874099" y="0"/>
                  </a:lnTo>
                  <a:lnTo>
                    <a:pt x="21874099" y="6350"/>
                  </a:lnTo>
                  <a:lnTo>
                    <a:pt x="21874099" y="0"/>
                  </a:lnTo>
                  <a:cubicBezTo>
                    <a:pt x="21929852" y="0"/>
                    <a:pt x="21974938" y="45085"/>
                    <a:pt x="21974938" y="100711"/>
                  </a:cubicBezTo>
                  <a:lnTo>
                    <a:pt x="21968588" y="100711"/>
                  </a:lnTo>
                  <a:lnTo>
                    <a:pt x="21974938" y="100711"/>
                  </a:lnTo>
                  <a:lnTo>
                    <a:pt x="21974938" y="7136257"/>
                  </a:lnTo>
                  <a:lnTo>
                    <a:pt x="21968588" y="7136257"/>
                  </a:lnTo>
                  <a:lnTo>
                    <a:pt x="21974938" y="7136257"/>
                  </a:lnTo>
                  <a:cubicBezTo>
                    <a:pt x="21974938" y="7191883"/>
                    <a:pt x="21929725" y="7236968"/>
                    <a:pt x="21874099" y="7236968"/>
                  </a:cubicBezTo>
                  <a:lnTo>
                    <a:pt x="21874099" y="7230618"/>
                  </a:lnTo>
                  <a:lnTo>
                    <a:pt x="21874099" y="7236968"/>
                  </a:lnTo>
                  <a:lnTo>
                    <a:pt x="100838" y="7236968"/>
                  </a:lnTo>
                  <a:lnTo>
                    <a:pt x="100838" y="7230618"/>
                  </a:lnTo>
                  <a:lnTo>
                    <a:pt x="100838" y="7236968"/>
                  </a:lnTo>
                  <a:cubicBezTo>
                    <a:pt x="45085" y="7236968"/>
                    <a:pt x="0" y="7191883"/>
                    <a:pt x="0" y="7136257"/>
                  </a:cubicBezTo>
                  <a:lnTo>
                    <a:pt x="0" y="100711"/>
                  </a:lnTo>
                  <a:lnTo>
                    <a:pt x="6350" y="100711"/>
                  </a:lnTo>
                  <a:lnTo>
                    <a:pt x="0" y="100711"/>
                  </a:lnTo>
                  <a:moveTo>
                    <a:pt x="12700" y="100711"/>
                  </a:moveTo>
                  <a:lnTo>
                    <a:pt x="12700" y="7136257"/>
                  </a:lnTo>
                  <a:lnTo>
                    <a:pt x="6350" y="7136257"/>
                  </a:lnTo>
                  <a:lnTo>
                    <a:pt x="12700" y="7136257"/>
                  </a:lnTo>
                  <a:cubicBezTo>
                    <a:pt x="12700" y="7184898"/>
                    <a:pt x="52197" y="7224268"/>
                    <a:pt x="100838" y="7224268"/>
                  </a:cubicBezTo>
                  <a:lnTo>
                    <a:pt x="21874099" y="7224268"/>
                  </a:lnTo>
                  <a:cubicBezTo>
                    <a:pt x="21922867" y="7224268"/>
                    <a:pt x="21962238" y="7184771"/>
                    <a:pt x="21962238" y="7136257"/>
                  </a:cubicBezTo>
                  <a:lnTo>
                    <a:pt x="21962238" y="100711"/>
                  </a:lnTo>
                  <a:cubicBezTo>
                    <a:pt x="21962238" y="52070"/>
                    <a:pt x="21922739" y="12700"/>
                    <a:pt x="21874099" y="12700"/>
                  </a:cubicBezTo>
                  <a:lnTo>
                    <a:pt x="100838" y="12700"/>
                  </a:lnTo>
                  <a:lnTo>
                    <a:pt x="100838" y="6350"/>
                  </a:lnTo>
                  <a:lnTo>
                    <a:pt x="100838" y="12700"/>
                  </a:lnTo>
                  <a:cubicBezTo>
                    <a:pt x="52197" y="12700"/>
                    <a:pt x="12700" y="52197"/>
                    <a:pt x="12700" y="100711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917677" y="1995335"/>
            <a:ext cx="16452647" cy="490833"/>
            <a:chOff x="0" y="0"/>
            <a:chExt cx="21936862" cy="65444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1086593" y="2058295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Annualised Return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49666" y="2058295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28.63%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69166" y="2058295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12.14%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088666" y="2058295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32.24%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17677" y="2486177"/>
            <a:ext cx="16452647" cy="490833"/>
            <a:chOff x="0" y="0"/>
            <a:chExt cx="21936862" cy="65444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7" id="17"/>
          <p:cNvSpPr txBox="true"/>
          <p:nvPr/>
        </p:nvSpPr>
        <p:spPr>
          <a:xfrm rot="0">
            <a:off x="1086593" y="2549128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Annualised Volatility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849666" y="2549128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19.64%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469166" y="2549128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13.26%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088666" y="2549128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27.36%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917677" y="2977010"/>
            <a:ext cx="16452647" cy="490833"/>
            <a:chOff x="0" y="0"/>
            <a:chExt cx="21936862" cy="65444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1086593" y="3039961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Sharpe Ratio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849666" y="3039961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1.458</a:t>
            </a:r>
            <a:r>
              <a:rPr lang="en-US" sz="1312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⭐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469166" y="3039961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0.915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4088666" y="3039961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1.178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917677" y="3467843"/>
            <a:ext cx="16452647" cy="490833"/>
            <a:chOff x="0" y="0"/>
            <a:chExt cx="21936862" cy="654444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9" id="29"/>
          <p:cNvSpPr txBox="true"/>
          <p:nvPr/>
        </p:nvSpPr>
        <p:spPr>
          <a:xfrm rot="0">
            <a:off x="1086593" y="3530803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Sortino Ratio (Downside Risk)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849666" y="3530803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2.003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469166" y="3530803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1.239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4088666" y="3530803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1.523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917677" y="3958676"/>
            <a:ext cx="16452647" cy="490833"/>
            <a:chOff x="0" y="0"/>
            <a:chExt cx="21936862" cy="654444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5" id="35"/>
          <p:cNvSpPr txBox="true"/>
          <p:nvPr/>
        </p:nvSpPr>
        <p:spPr>
          <a:xfrm rot="0">
            <a:off x="1086593" y="4021636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Maximum Drawdown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6849666" y="4021636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-32.37%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469166" y="4021636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-19.40%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4088666" y="4021636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-42.26%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917677" y="4449518"/>
            <a:ext cx="16452647" cy="490833"/>
            <a:chOff x="0" y="0"/>
            <a:chExt cx="21936862" cy="654444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1" id="41"/>
          <p:cNvSpPr txBox="true"/>
          <p:nvPr/>
        </p:nvSpPr>
        <p:spPr>
          <a:xfrm rot="0">
            <a:off x="1086593" y="4512469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Calmar Ratio (Return/DD)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6849666" y="4512469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0.884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0469166" y="4512469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0.626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4088666" y="4512469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0.763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917677" y="4940351"/>
            <a:ext cx="16452647" cy="490833"/>
            <a:chOff x="0" y="0"/>
            <a:chExt cx="21936862" cy="654444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7" id="47"/>
          <p:cNvSpPr txBox="true"/>
          <p:nvPr/>
        </p:nvSpPr>
        <p:spPr>
          <a:xfrm rot="0">
            <a:off x="1086593" y="5003302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Win Rate (Positive Days)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6849666" y="5003302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55.60%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0469166" y="5003302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55.16%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4088666" y="5003302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56.04%</a:t>
            </a:r>
          </a:p>
        </p:txBody>
      </p:sp>
      <p:grpSp>
        <p:nvGrpSpPr>
          <p:cNvPr name="Group 51" id="51"/>
          <p:cNvGrpSpPr/>
          <p:nvPr/>
        </p:nvGrpSpPr>
        <p:grpSpPr>
          <a:xfrm rot="0">
            <a:off x="917677" y="5431184"/>
            <a:ext cx="16452647" cy="490833"/>
            <a:chOff x="0" y="0"/>
            <a:chExt cx="21936862" cy="654444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3" id="53"/>
          <p:cNvSpPr txBox="true"/>
          <p:nvPr/>
        </p:nvSpPr>
        <p:spPr>
          <a:xfrm rot="0">
            <a:off x="1086593" y="5494134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Best Day Return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6849666" y="5494134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8.898%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0469166" y="5494134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6.380%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4088666" y="5494134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10.528%</a:t>
            </a:r>
          </a:p>
        </p:txBody>
      </p:sp>
      <p:grpSp>
        <p:nvGrpSpPr>
          <p:cNvPr name="Group 57" id="57"/>
          <p:cNvGrpSpPr/>
          <p:nvPr/>
        </p:nvGrpSpPr>
        <p:grpSpPr>
          <a:xfrm rot="0">
            <a:off x="917677" y="5922016"/>
            <a:ext cx="16452647" cy="490833"/>
            <a:chOff x="0" y="0"/>
            <a:chExt cx="21936862" cy="654444"/>
          </a:xfrm>
        </p:grpSpPr>
        <p:sp>
          <p:nvSpPr>
            <p:cNvPr name="Freeform 58" id="58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59" id="59"/>
          <p:cNvSpPr txBox="true"/>
          <p:nvPr/>
        </p:nvSpPr>
        <p:spPr>
          <a:xfrm rot="0">
            <a:off x="1086593" y="5984977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Worst Day Return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6849666" y="5984977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-9.044%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10469166" y="5984977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-4.647%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4088666" y="5984977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-13.706%</a:t>
            </a:r>
          </a:p>
        </p:txBody>
      </p:sp>
      <p:grpSp>
        <p:nvGrpSpPr>
          <p:cNvPr name="Group 63" id="63"/>
          <p:cNvGrpSpPr/>
          <p:nvPr/>
        </p:nvGrpSpPr>
        <p:grpSpPr>
          <a:xfrm rot="0">
            <a:off x="917677" y="6412859"/>
            <a:ext cx="16452647" cy="490833"/>
            <a:chOff x="0" y="0"/>
            <a:chExt cx="21936862" cy="654444"/>
          </a:xfrm>
        </p:grpSpPr>
        <p:sp>
          <p:nvSpPr>
            <p:cNvPr name="Freeform 64" id="64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5" id="65"/>
          <p:cNvSpPr txBox="true"/>
          <p:nvPr/>
        </p:nvSpPr>
        <p:spPr>
          <a:xfrm rot="0">
            <a:off x="1086593" y="6475809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Total Return (6.3 years)</a:t>
            </a:r>
          </a:p>
        </p:txBody>
      </p:sp>
      <p:sp>
        <p:nvSpPr>
          <p:cNvPr name="TextBox 66" id="66"/>
          <p:cNvSpPr txBox="true"/>
          <p:nvPr/>
        </p:nvSpPr>
        <p:spPr>
          <a:xfrm rot="0">
            <a:off x="6849666" y="6475809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388.77%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0469166" y="6475809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105.84%</a:t>
            </a:r>
          </a:p>
        </p:txBody>
      </p:sp>
      <p:sp>
        <p:nvSpPr>
          <p:cNvPr name="TextBox 68" id="68"/>
          <p:cNvSpPr txBox="true"/>
          <p:nvPr/>
        </p:nvSpPr>
        <p:spPr>
          <a:xfrm rot="0">
            <a:off x="14088666" y="6475809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481.90%</a:t>
            </a:r>
          </a:p>
        </p:txBody>
      </p:sp>
      <p:grpSp>
        <p:nvGrpSpPr>
          <p:cNvPr name="Group 69" id="69"/>
          <p:cNvGrpSpPr/>
          <p:nvPr/>
        </p:nvGrpSpPr>
        <p:grpSpPr>
          <a:xfrm rot="0">
            <a:off x="917677" y="6903691"/>
            <a:ext cx="16452647" cy="490833"/>
            <a:chOff x="0" y="0"/>
            <a:chExt cx="21936862" cy="654444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21936838" cy="654431"/>
            </a:xfrm>
            <a:custGeom>
              <a:avLst/>
              <a:gdLst/>
              <a:ahLst/>
              <a:cxnLst/>
              <a:rect r="r" b="b" t="t" l="l"/>
              <a:pathLst>
                <a:path h="654431" w="21936838">
                  <a:moveTo>
                    <a:pt x="0" y="0"/>
                  </a:moveTo>
                  <a:lnTo>
                    <a:pt x="21936838" y="0"/>
                  </a:lnTo>
                  <a:lnTo>
                    <a:pt x="21936838" y="654431"/>
                  </a:lnTo>
                  <a:lnTo>
                    <a:pt x="0" y="654431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71" id="71"/>
          <p:cNvSpPr txBox="true"/>
          <p:nvPr/>
        </p:nvSpPr>
        <p:spPr>
          <a:xfrm rot="0">
            <a:off x="1086593" y="6966642"/>
            <a:ext cx="5416306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Final Value ($)</a:t>
            </a:r>
          </a:p>
        </p:txBody>
      </p:sp>
      <p:sp>
        <p:nvSpPr>
          <p:cNvPr name="TextBox 72" id="72"/>
          <p:cNvSpPr txBox="true"/>
          <p:nvPr/>
        </p:nvSpPr>
        <p:spPr>
          <a:xfrm rot="0">
            <a:off x="6849666" y="6966642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$494,172</a:t>
            </a:r>
          </a:p>
        </p:txBody>
      </p:sp>
      <p:sp>
        <p:nvSpPr>
          <p:cNvPr name="TextBox 73" id="73"/>
          <p:cNvSpPr txBox="true"/>
          <p:nvPr/>
        </p:nvSpPr>
        <p:spPr>
          <a:xfrm rot="0">
            <a:off x="10469166" y="6966642"/>
            <a:ext cx="3272733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$206,686</a:t>
            </a:r>
          </a:p>
        </p:txBody>
      </p:sp>
      <p:sp>
        <p:nvSpPr>
          <p:cNvPr name="TextBox 74" id="74"/>
          <p:cNvSpPr txBox="true"/>
          <p:nvPr/>
        </p:nvSpPr>
        <p:spPr>
          <a:xfrm rot="0">
            <a:off x="14088666" y="6966642"/>
            <a:ext cx="3113037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$585,564</a:t>
            </a:r>
          </a:p>
        </p:txBody>
      </p:sp>
      <p:grpSp>
        <p:nvGrpSpPr>
          <p:cNvPr name="Group 75" id="75"/>
          <p:cNvGrpSpPr/>
          <p:nvPr/>
        </p:nvGrpSpPr>
        <p:grpSpPr>
          <a:xfrm rot="0">
            <a:off x="903389" y="7588891"/>
            <a:ext cx="16481222" cy="1985962"/>
            <a:chOff x="0" y="0"/>
            <a:chExt cx="21974962" cy="2647950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6350" y="6350"/>
              <a:ext cx="21962236" cy="2635250"/>
            </a:xfrm>
            <a:custGeom>
              <a:avLst/>
              <a:gdLst/>
              <a:ahLst/>
              <a:cxnLst/>
              <a:rect r="r" b="b" t="t" l="l"/>
              <a:pathLst>
                <a:path h="2635250" w="21962236">
                  <a:moveTo>
                    <a:pt x="0" y="94488"/>
                  </a:moveTo>
                  <a:cubicBezTo>
                    <a:pt x="0" y="42291"/>
                    <a:pt x="42418" y="0"/>
                    <a:pt x="94869" y="0"/>
                  </a:cubicBezTo>
                  <a:lnTo>
                    <a:pt x="21867368" y="0"/>
                  </a:lnTo>
                  <a:cubicBezTo>
                    <a:pt x="21919692" y="0"/>
                    <a:pt x="21962236" y="42291"/>
                    <a:pt x="21962236" y="94488"/>
                  </a:cubicBezTo>
                  <a:lnTo>
                    <a:pt x="21962236" y="2540762"/>
                  </a:lnTo>
                  <a:cubicBezTo>
                    <a:pt x="21962236" y="2592959"/>
                    <a:pt x="21919819" y="2635250"/>
                    <a:pt x="21867368" y="2635250"/>
                  </a:cubicBezTo>
                  <a:lnTo>
                    <a:pt x="94869" y="2635250"/>
                  </a:lnTo>
                  <a:cubicBezTo>
                    <a:pt x="42418" y="2635250"/>
                    <a:pt x="0" y="2592959"/>
                    <a:pt x="0" y="2540762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77" id="77"/>
            <p:cNvSpPr/>
            <p:nvPr/>
          </p:nvSpPr>
          <p:spPr>
            <a:xfrm flipH="false" flipV="false" rot="0">
              <a:off x="0" y="0"/>
              <a:ext cx="21974936" cy="2647950"/>
            </a:xfrm>
            <a:custGeom>
              <a:avLst/>
              <a:gdLst/>
              <a:ahLst/>
              <a:cxnLst/>
              <a:rect r="r" b="b" t="t" l="l"/>
              <a:pathLst>
                <a:path h="2647950" w="21974936">
                  <a:moveTo>
                    <a:pt x="0" y="100838"/>
                  </a:moveTo>
                  <a:cubicBezTo>
                    <a:pt x="0" y="45085"/>
                    <a:pt x="45339" y="0"/>
                    <a:pt x="101219" y="0"/>
                  </a:cubicBezTo>
                  <a:lnTo>
                    <a:pt x="21873718" y="0"/>
                  </a:lnTo>
                  <a:lnTo>
                    <a:pt x="21873718" y="6350"/>
                  </a:lnTo>
                  <a:lnTo>
                    <a:pt x="21873718" y="0"/>
                  </a:lnTo>
                  <a:cubicBezTo>
                    <a:pt x="21929598" y="0"/>
                    <a:pt x="21974936" y="45085"/>
                    <a:pt x="21974936" y="100838"/>
                  </a:cubicBezTo>
                  <a:lnTo>
                    <a:pt x="21968586" y="100838"/>
                  </a:lnTo>
                  <a:lnTo>
                    <a:pt x="21974936" y="100838"/>
                  </a:lnTo>
                  <a:lnTo>
                    <a:pt x="21974936" y="2547112"/>
                  </a:lnTo>
                  <a:lnTo>
                    <a:pt x="21968586" y="2547112"/>
                  </a:lnTo>
                  <a:lnTo>
                    <a:pt x="21974936" y="2547112"/>
                  </a:lnTo>
                  <a:cubicBezTo>
                    <a:pt x="21974936" y="2602865"/>
                    <a:pt x="21929598" y="2647950"/>
                    <a:pt x="21873718" y="2647950"/>
                  </a:cubicBezTo>
                  <a:lnTo>
                    <a:pt x="21873718" y="2641600"/>
                  </a:lnTo>
                  <a:lnTo>
                    <a:pt x="21873718" y="2647950"/>
                  </a:lnTo>
                  <a:lnTo>
                    <a:pt x="101219" y="2647950"/>
                  </a:lnTo>
                  <a:lnTo>
                    <a:pt x="101219" y="2641600"/>
                  </a:lnTo>
                  <a:lnTo>
                    <a:pt x="101219" y="2647950"/>
                  </a:lnTo>
                  <a:cubicBezTo>
                    <a:pt x="45339" y="2647950"/>
                    <a:pt x="0" y="2602865"/>
                    <a:pt x="0" y="2547112"/>
                  </a:cubicBezTo>
                  <a:lnTo>
                    <a:pt x="0" y="100838"/>
                  </a:lnTo>
                  <a:lnTo>
                    <a:pt x="6350" y="100838"/>
                  </a:lnTo>
                  <a:lnTo>
                    <a:pt x="0" y="100838"/>
                  </a:lnTo>
                  <a:moveTo>
                    <a:pt x="12700" y="100838"/>
                  </a:moveTo>
                  <a:lnTo>
                    <a:pt x="12700" y="2547112"/>
                  </a:lnTo>
                  <a:lnTo>
                    <a:pt x="6350" y="2547112"/>
                  </a:lnTo>
                  <a:lnTo>
                    <a:pt x="12700" y="2547112"/>
                  </a:lnTo>
                  <a:cubicBezTo>
                    <a:pt x="12700" y="2595753"/>
                    <a:pt x="52324" y="2635250"/>
                    <a:pt x="101219" y="2635250"/>
                  </a:cubicBezTo>
                  <a:lnTo>
                    <a:pt x="21873718" y="2635250"/>
                  </a:lnTo>
                  <a:cubicBezTo>
                    <a:pt x="21922612" y="2635250"/>
                    <a:pt x="21962236" y="2595753"/>
                    <a:pt x="21962236" y="2547112"/>
                  </a:cubicBezTo>
                  <a:lnTo>
                    <a:pt x="21962236" y="100838"/>
                  </a:lnTo>
                  <a:cubicBezTo>
                    <a:pt x="21962236" y="52197"/>
                    <a:pt x="21922612" y="12700"/>
                    <a:pt x="21873718" y="12700"/>
                  </a:cubicBezTo>
                  <a:lnTo>
                    <a:pt x="101219" y="12700"/>
                  </a:lnTo>
                  <a:lnTo>
                    <a:pt x="101219" y="6350"/>
                  </a:lnTo>
                  <a:lnTo>
                    <a:pt x="101219" y="12700"/>
                  </a:lnTo>
                  <a:cubicBezTo>
                    <a:pt x="52324" y="12700"/>
                    <a:pt x="12700" y="52197"/>
                    <a:pt x="12700" y="100838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78" id="78"/>
          <p:cNvSpPr txBox="true"/>
          <p:nvPr/>
        </p:nvSpPr>
        <p:spPr>
          <a:xfrm rot="0">
            <a:off x="1086298" y="7762284"/>
            <a:ext cx="4085777" cy="273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🏆</a:t>
            </a:r>
            <a:r>
              <a:rPr lang="en-US" sz="162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WINNER: Maximum Sharpe Portfolio</a:t>
            </a:r>
          </a:p>
        </p:txBody>
      </p:sp>
      <p:sp>
        <p:nvSpPr>
          <p:cNvPr name="TextBox 79" id="79"/>
          <p:cNvSpPr txBox="true"/>
          <p:nvPr/>
        </p:nvSpPr>
        <p:spPr>
          <a:xfrm rot="0">
            <a:off x="1086298" y="8088811"/>
            <a:ext cx="16115405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97941" indent="-98971" lvl="1">
              <a:lnSpc>
                <a:spcPts val="2062"/>
              </a:lnSpc>
              <a:buFont typeface="Arial"/>
              <a:buChar char="•"/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Best Sharpe Ratio (1.458) - Superior risk-adjusted returns.</a:t>
            </a:r>
          </a:p>
        </p:txBody>
      </p:sp>
      <p:sp>
        <p:nvSpPr>
          <p:cNvPr name="TextBox 80" id="80"/>
          <p:cNvSpPr txBox="true"/>
          <p:nvPr/>
        </p:nvSpPr>
        <p:spPr>
          <a:xfrm rot="0">
            <a:off x="1086298" y="8417423"/>
            <a:ext cx="16115405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97941" indent="-98971" lvl="1">
              <a:lnSpc>
                <a:spcPts val="2062"/>
              </a:lnSpc>
              <a:buFont typeface="Arial"/>
              <a:buChar char="•"/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Best Sortino Ratio (2.003) - Exceptional downside management.</a:t>
            </a:r>
          </a:p>
        </p:txBody>
      </p:sp>
      <p:sp>
        <p:nvSpPr>
          <p:cNvPr name="TextBox 81" id="81"/>
          <p:cNvSpPr txBox="true"/>
          <p:nvPr/>
        </p:nvSpPr>
        <p:spPr>
          <a:xfrm rot="0">
            <a:off x="1086298" y="8746036"/>
            <a:ext cx="16115405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97941" indent="-98971" lvl="1">
              <a:lnSpc>
                <a:spcPts val="2062"/>
              </a:lnSpc>
              <a:buFont typeface="Arial"/>
              <a:buChar char="•"/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Strong Total Return (389%) - Competitive with riskier strategies.</a:t>
            </a:r>
          </a:p>
        </p:txBody>
      </p:sp>
      <p:sp>
        <p:nvSpPr>
          <p:cNvPr name="TextBox 82" id="82"/>
          <p:cNvSpPr txBox="true"/>
          <p:nvPr/>
        </p:nvSpPr>
        <p:spPr>
          <a:xfrm rot="0">
            <a:off x="1086298" y="9074648"/>
            <a:ext cx="16115405" cy="317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97941" indent="-98971" lvl="1">
              <a:lnSpc>
                <a:spcPts val="2062"/>
              </a:lnSpc>
              <a:buFont typeface="Arial"/>
              <a:buChar char="•"/>
            </a:pPr>
            <a:r>
              <a:rPr lang="en-US" sz="131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Controlled Drawdown (32.4%) - Acceptable for the achieved return level.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DAG8zDq3p4k</dc:identifier>
  <dcterms:modified xsi:type="dcterms:W3CDTF">2011-08-01T06:04:30Z</dcterms:modified>
  <cp:revision>1</cp:revision>
  <dc:title>Team Name - Deep Learners | Aman Jaiswal | December 2025</dc:title>
</cp:coreProperties>
</file>

<file path=docProps/thumbnail.jpeg>
</file>